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78" r:id="rId5"/>
    <p:sldId id="277" r:id="rId6"/>
    <p:sldId id="266" r:id="rId7"/>
    <p:sldId id="279" r:id="rId8"/>
    <p:sldId id="267" r:id="rId9"/>
    <p:sldId id="260" r:id="rId10"/>
    <p:sldId id="268" r:id="rId11"/>
    <p:sldId id="261" r:id="rId12"/>
    <p:sldId id="282" r:id="rId13"/>
    <p:sldId id="271" r:id="rId14"/>
    <p:sldId id="272" r:id="rId15"/>
    <p:sldId id="263" r:id="rId16"/>
    <p:sldId id="281" r:id="rId17"/>
    <p:sldId id="265" r:id="rId18"/>
    <p:sldId id="283" r:id="rId19"/>
    <p:sldId id="285"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06E"/>
    <a:srgbClr val="FFFF00"/>
    <a:srgbClr val="45A4C7"/>
    <a:srgbClr val="44A6CA"/>
    <a:srgbClr val="15856E"/>
    <a:srgbClr val="1E8A73"/>
    <a:srgbClr val="063C87"/>
    <a:srgbClr val="FE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8C7D29-7900-436A-7315-4DAE0476EEED}"/>
              </a:ext>
            </a:extLst>
          </p:cNvPr>
          <p:cNvSpPr>
            <a:spLocks noGrp="1"/>
          </p:cNvSpPr>
          <p:nvPr>
            <p:ph type="ctrTitle"/>
          </p:nvPr>
        </p:nvSpPr>
        <p:spPr>
          <a:xfrm>
            <a:off x="1524000" y="1550988"/>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2801420-9E3D-3C52-BAD9-AA5DD9ACECB9}"/>
              </a:ext>
            </a:extLst>
          </p:cNvPr>
          <p:cNvSpPr>
            <a:spLocks noGrp="1"/>
          </p:cNvSpPr>
          <p:nvPr>
            <p:ph type="subTitle" idx="1"/>
          </p:nvPr>
        </p:nvSpPr>
        <p:spPr>
          <a:xfrm>
            <a:off x="1524000" y="4352246"/>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642EF28-6B37-02E9-FCD5-4BFD8FCDDFB7}"/>
              </a:ext>
            </a:extLst>
          </p:cNvPr>
          <p:cNvSpPr>
            <a:spLocks noGrp="1"/>
          </p:cNvSpPr>
          <p:nvPr>
            <p:ph type="dt" sz="half" idx="10"/>
          </p:nvPr>
        </p:nvSpPr>
        <p:spPr/>
        <p:txBody>
          <a:bodyPr/>
          <a:lstStyle/>
          <a:p>
            <a:fld id="{D7E9FA28-1FF9-4742-9A6A-1DE32BAFE9C7}" type="datetimeFigureOut">
              <a:rPr lang="de-DE" smtClean="0"/>
              <a:t>31.10.2022</a:t>
            </a:fld>
            <a:endParaRPr lang="de-DE"/>
          </a:p>
        </p:txBody>
      </p:sp>
      <p:sp>
        <p:nvSpPr>
          <p:cNvPr id="5" name="Fußzeilenplatzhalter 4">
            <a:extLst>
              <a:ext uri="{FF2B5EF4-FFF2-40B4-BE49-F238E27FC236}">
                <a16:creationId xmlns:a16="http://schemas.microsoft.com/office/drawing/2014/main" id="{633B176D-3A14-CBF6-7978-152B408621D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F4C9ABF-D102-37DD-09A1-1FFC262CAFAE}"/>
              </a:ext>
            </a:extLst>
          </p:cNvPr>
          <p:cNvSpPr>
            <a:spLocks noGrp="1"/>
          </p:cNvSpPr>
          <p:nvPr>
            <p:ph type="sldNum" sz="quarter" idx="12"/>
          </p:nvPr>
        </p:nvSpPr>
        <p:spPr/>
        <p:txBody>
          <a:bodyPr/>
          <a:lstStyle/>
          <a:p>
            <a:fld id="{E0752282-4894-4C96-AD2E-CCEF29A90313}" type="slidenum">
              <a:rPr lang="de-DE" smtClean="0"/>
              <a:t>‹Nr.›</a:t>
            </a:fld>
            <a:endParaRPr lang="de-DE"/>
          </a:p>
        </p:txBody>
      </p:sp>
    </p:spTree>
    <p:extLst>
      <p:ext uri="{BB962C8B-B14F-4D97-AF65-F5344CB8AC3E}">
        <p14:creationId xmlns:p14="http://schemas.microsoft.com/office/powerpoint/2010/main" val="1678393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338BB6-AA22-5FDF-82C5-7FA3393EE9E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9A95B85-EFA4-522D-9404-8DFBE0209B8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39A54F-9692-A7AA-CF35-D89691423DD1}"/>
              </a:ext>
            </a:extLst>
          </p:cNvPr>
          <p:cNvSpPr>
            <a:spLocks noGrp="1"/>
          </p:cNvSpPr>
          <p:nvPr>
            <p:ph type="dt" sz="half" idx="10"/>
          </p:nvPr>
        </p:nvSpPr>
        <p:spPr/>
        <p:txBody>
          <a:bodyPr/>
          <a:lstStyle/>
          <a:p>
            <a:fld id="{D7E9FA28-1FF9-4742-9A6A-1DE32BAFE9C7}" type="datetimeFigureOut">
              <a:rPr lang="de-DE" smtClean="0"/>
              <a:t>31.10.2022</a:t>
            </a:fld>
            <a:endParaRPr lang="de-DE"/>
          </a:p>
        </p:txBody>
      </p:sp>
      <p:sp>
        <p:nvSpPr>
          <p:cNvPr id="5" name="Fußzeilenplatzhalter 4">
            <a:extLst>
              <a:ext uri="{FF2B5EF4-FFF2-40B4-BE49-F238E27FC236}">
                <a16:creationId xmlns:a16="http://schemas.microsoft.com/office/drawing/2014/main" id="{7FB60278-66B9-1573-73F8-281CA7FB9DE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B38DAD6-AA98-93AE-94C9-E5911AA777C6}"/>
              </a:ext>
            </a:extLst>
          </p:cNvPr>
          <p:cNvSpPr>
            <a:spLocks noGrp="1"/>
          </p:cNvSpPr>
          <p:nvPr>
            <p:ph type="sldNum" sz="quarter" idx="12"/>
          </p:nvPr>
        </p:nvSpPr>
        <p:spPr/>
        <p:txBody>
          <a:bodyPr/>
          <a:lstStyle/>
          <a:p>
            <a:fld id="{E0752282-4894-4C96-AD2E-CCEF29A90313}" type="slidenum">
              <a:rPr lang="de-DE" smtClean="0"/>
              <a:t>‹Nr.›</a:t>
            </a:fld>
            <a:endParaRPr lang="de-DE"/>
          </a:p>
        </p:txBody>
      </p:sp>
    </p:spTree>
    <p:extLst>
      <p:ext uri="{BB962C8B-B14F-4D97-AF65-F5344CB8AC3E}">
        <p14:creationId xmlns:p14="http://schemas.microsoft.com/office/powerpoint/2010/main" val="1439866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21E429-E7B3-4D24-234B-2A0EE96DA7F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3FD48AB-3092-BCDF-BDCA-535A2175DC2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6686824-DC09-40C5-F52A-5BDD19925C1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D437506-56AC-E882-D1B9-15072D7485FC}"/>
              </a:ext>
            </a:extLst>
          </p:cNvPr>
          <p:cNvSpPr>
            <a:spLocks noGrp="1"/>
          </p:cNvSpPr>
          <p:nvPr>
            <p:ph type="dt" sz="half" idx="10"/>
          </p:nvPr>
        </p:nvSpPr>
        <p:spPr/>
        <p:txBody>
          <a:bodyPr/>
          <a:lstStyle/>
          <a:p>
            <a:fld id="{D7E9FA28-1FF9-4742-9A6A-1DE32BAFE9C7}" type="datetimeFigureOut">
              <a:rPr lang="de-DE" smtClean="0"/>
              <a:t>31.10.2022</a:t>
            </a:fld>
            <a:endParaRPr lang="de-DE"/>
          </a:p>
        </p:txBody>
      </p:sp>
      <p:sp>
        <p:nvSpPr>
          <p:cNvPr id="6" name="Fußzeilenplatzhalter 5">
            <a:extLst>
              <a:ext uri="{FF2B5EF4-FFF2-40B4-BE49-F238E27FC236}">
                <a16:creationId xmlns:a16="http://schemas.microsoft.com/office/drawing/2014/main" id="{0769EB89-223D-410D-A1E0-DC3945069F0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AF64BA4-F526-7EC0-5FCE-AB27FFBE2C06}"/>
              </a:ext>
            </a:extLst>
          </p:cNvPr>
          <p:cNvSpPr>
            <a:spLocks noGrp="1"/>
          </p:cNvSpPr>
          <p:nvPr>
            <p:ph type="sldNum" sz="quarter" idx="12"/>
          </p:nvPr>
        </p:nvSpPr>
        <p:spPr/>
        <p:txBody>
          <a:bodyPr/>
          <a:lstStyle/>
          <a:p>
            <a:fld id="{E0752282-4894-4C96-AD2E-CCEF29A90313}" type="slidenum">
              <a:rPr lang="de-DE" smtClean="0"/>
              <a:t>‹Nr.›</a:t>
            </a:fld>
            <a:endParaRPr lang="de-DE"/>
          </a:p>
        </p:txBody>
      </p:sp>
    </p:spTree>
    <p:extLst>
      <p:ext uri="{BB962C8B-B14F-4D97-AF65-F5344CB8AC3E}">
        <p14:creationId xmlns:p14="http://schemas.microsoft.com/office/powerpoint/2010/main" val="251921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DC0AF7-F2E3-0366-92B7-32D1DCAE70D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D492C2E-6431-F11B-8E4B-92E0C0FFCFDA}"/>
              </a:ext>
            </a:extLst>
          </p:cNvPr>
          <p:cNvSpPr>
            <a:spLocks noGrp="1"/>
          </p:cNvSpPr>
          <p:nvPr>
            <p:ph type="dt" sz="half" idx="10"/>
          </p:nvPr>
        </p:nvSpPr>
        <p:spPr/>
        <p:txBody>
          <a:bodyPr/>
          <a:lstStyle/>
          <a:p>
            <a:fld id="{D7E9FA28-1FF9-4742-9A6A-1DE32BAFE9C7}" type="datetimeFigureOut">
              <a:rPr lang="de-DE" smtClean="0"/>
              <a:t>31.10.2022</a:t>
            </a:fld>
            <a:endParaRPr lang="de-DE"/>
          </a:p>
        </p:txBody>
      </p:sp>
      <p:sp>
        <p:nvSpPr>
          <p:cNvPr id="4" name="Fußzeilenplatzhalter 3">
            <a:extLst>
              <a:ext uri="{FF2B5EF4-FFF2-40B4-BE49-F238E27FC236}">
                <a16:creationId xmlns:a16="http://schemas.microsoft.com/office/drawing/2014/main" id="{03060F11-5C58-F23E-140C-BD22DA69BA0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9FDCD65-DCDE-161C-A324-EEE828E57F17}"/>
              </a:ext>
            </a:extLst>
          </p:cNvPr>
          <p:cNvSpPr>
            <a:spLocks noGrp="1"/>
          </p:cNvSpPr>
          <p:nvPr>
            <p:ph type="sldNum" sz="quarter" idx="12"/>
          </p:nvPr>
        </p:nvSpPr>
        <p:spPr/>
        <p:txBody>
          <a:bodyPr/>
          <a:lstStyle/>
          <a:p>
            <a:fld id="{E0752282-4894-4C96-AD2E-CCEF29A90313}" type="slidenum">
              <a:rPr lang="de-DE" smtClean="0"/>
              <a:t>‹Nr.›</a:t>
            </a:fld>
            <a:endParaRPr lang="de-DE"/>
          </a:p>
        </p:txBody>
      </p:sp>
    </p:spTree>
    <p:extLst>
      <p:ext uri="{BB962C8B-B14F-4D97-AF65-F5344CB8AC3E}">
        <p14:creationId xmlns:p14="http://schemas.microsoft.com/office/powerpoint/2010/main" val="31489862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FDADAFA-7E83-7EC3-29D6-DC6A69D40116}"/>
              </a:ext>
            </a:extLst>
          </p:cNvPr>
          <p:cNvSpPr>
            <a:spLocks noGrp="1"/>
          </p:cNvSpPr>
          <p:nvPr>
            <p:ph type="title"/>
          </p:nvPr>
        </p:nvSpPr>
        <p:spPr>
          <a:xfrm>
            <a:off x="3319374" y="250826"/>
            <a:ext cx="7267381" cy="960336"/>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21B97BA1-0523-5E86-D1E6-8E011E9DBE1D}"/>
              </a:ext>
            </a:extLst>
          </p:cNvPr>
          <p:cNvSpPr>
            <a:spLocks noGrp="1"/>
          </p:cNvSpPr>
          <p:nvPr>
            <p:ph type="body" idx="1"/>
          </p:nvPr>
        </p:nvSpPr>
        <p:spPr>
          <a:xfrm>
            <a:off x="828869" y="1542521"/>
            <a:ext cx="10515600" cy="4550463"/>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1E584BB-E0D5-E3F1-9075-73120418BCFD}"/>
              </a:ext>
            </a:extLst>
          </p:cNvPr>
          <p:cNvSpPr>
            <a:spLocks noGrp="1"/>
          </p:cNvSpPr>
          <p:nvPr>
            <p:ph type="dt" sz="half" idx="2"/>
          </p:nvPr>
        </p:nvSpPr>
        <p:spPr>
          <a:xfrm>
            <a:off x="838200" y="6421667"/>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9FA28-1FF9-4742-9A6A-1DE32BAFE9C7}" type="datetimeFigureOut">
              <a:rPr lang="de-DE" smtClean="0"/>
              <a:t>31.10.2022</a:t>
            </a:fld>
            <a:endParaRPr lang="de-DE"/>
          </a:p>
        </p:txBody>
      </p:sp>
      <p:sp>
        <p:nvSpPr>
          <p:cNvPr id="5" name="Fußzeilenplatzhalter 4">
            <a:extLst>
              <a:ext uri="{FF2B5EF4-FFF2-40B4-BE49-F238E27FC236}">
                <a16:creationId xmlns:a16="http://schemas.microsoft.com/office/drawing/2014/main" id="{C234AE7F-F550-0074-2C09-4224D2135DF3}"/>
              </a:ext>
            </a:extLst>
          </p:cNvPr>
          <p:cNvSpPr>
            <a:spLocks noGrp="1"/>
          </p:cNvSpPr>
          <p:nvPr>
            <p:ph type="ftr" sz="quarter" idx="3"/>
          </p:nvPr>
        </p:nvSpPr>
        <p:spPr>
          <a:xfrm>
            <a:off x="4038600" y="642166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A34555A-F03A-865D-B618-DC957553805D}"/>
              </a:ext>
            </a:extLst>
          </p:cNvPr>
          <p:cNvSpPr>
            <a:spLocks noGrp="1"/>
          </p:cNvSpPr>
          <p:nvPr>
            <p:ph type="sldNum" sz="quarter" idx="4"/>
          </p:nvPr>
        </p:nvSpPr>
        <p:spPr>
          <a:xfrm>
            <a:off x="8610600" y="642166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52282-4894-4C96-AD2E-CCEF29A90313}" type="slidenum">
              <a:rPr lang="de-DE" smtClean="0"/>
              <a:t>‹Nr.›</a:t>
            </a:fld>
            <a:endParaRPr lang="de-DE"/>
          </a:p>
        </p:txBody>
      </p:sp>
      <p:pic>
        <p:nvPicPr>
          <p:cNvPr id="8" name="Grafik 7">
            <a:extLst>
              <a:ext uri="{FF2B5EF4-FFF2-40B4-BE49-F238E27FC236}">
                <a16:creationId xmlns:a16="http://schemas.microsoft.com/office/drawing/2014/main" id="{3F40A3D1-CF4B-9B5A-DED4-101DE5A8E8A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91954" y="270613"/>
            <a:ext cx="2713434" cy="900000"/>
          </a:xfrm>
          <a:prstGeom prst="rect">
            <a:avLst/>
          </a:prstGeom>
        </p:spPr>
      </p:pic>
      <p:sp>
        <p:nvSpPr>
          <p:cNvPr id="10" name="Rechteck 9">
            <a:extLst>
              <a:ext uri="{FF2B5EF4-FFF2-40B4-BE49-F238E27FC236}">
                <a16:creationId xmlns:a16="http://schemas.microsoft.com/office/drawing/2014/main" id="{F87C863E-F2CD-7A71-6BE8-315BEDB4D665}"/>
              </a:ext>
            </a:extLst>
          </p:cNvPr>
          <p:cNvSpPr/>
          <p:nvPr userDrawn="1"/>
        </p:nvSpPr>
        <p:spPr>
          <a:xfrm>
            <a:off x="1392000" y="1349970"/>
            <a:ext cx="10800000" cy="72000"/>
          </a:xfrm>
          <a:prstGeom prst="rect">
            <a:avLst/>
          </a:prstGeom>
          <a:gradFill flip="none" rotWithShape="1">
            <a:gsLst>
              <a:gs pos="50000">
                <a:srgbClr val="FFFF00"/>
              </a:gs>
              <a:gs pos="0">
                <a:srgbClr val="FE0000"/>
              </a:gs>
              <a:gs pos="100000">
                <a:srgbClr val="18206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Grafik 11">
            <a:extLst>
              <a:ext uri="{FF2B5EF4-FFF2-40B4-BE49-F238E27FC236}">
                <a16:creationId xmlns:a16="http://schemas.microsoft.com/office/drawing/2014/main" id="{BE0050C9-ADEC-C0D4-D020-A9991C23BC8B}"/>
              </a:ext>
            </a:extLst>
          </p:cNvPr>
          <p:cNvPicPr>
            <a:picLocks noChangeAspect="1"/>
          </p:cNvPicPr>
          <p:nvPr userDrawn="1"/>
        </p:nvPicPr>
        <p:blipFill>
          <a:blip r:embed="rId7"/>
          <a:stretch>
            <a:fillRect/>
          </a:stretch>
        </p:blipFill>
        <p:spPr>
          <a:xfrm>
            <a:off x="10991656" y="220132"/>
            <a:ext cx="828675" cy="1040160"/>
          </a:xfrm>
          <a:prstGeom prst="rect">
            <a:avLst/>
          </a:prstGeom>
        </p:spPr>
      </p:pic>
      <p:sp>
        <p:nvSpPr>
          <p:cNvPr id="7" name="Rechteck 6">
            <a:extLst>
              <a:ext uri="{FF2B5EF4-FFF2-40B4-BE49-F238E27FC236}">
                <a16:creationId xmlns:a16="http://schemas.microsoft.com/office/drawing/2014/main" id="{3C57AEA7-BD33-C5F0-0F3D-5785A8CA210E}"/>
              </a:ext>
            </a:extLst>
          </p:cNvPr>
          <p:cNvSpPr/>
          <p:nvPr userDrawn="1"/>
        </p:nvSpPr>
        <p:spPr>
          <a:xfrm>
            <a:off x="0" y="6349667"/>
            <a:ext cx="10800000" cy="72000"/>
          </a:xfrm>
          <a:prstGeom prst="rect">
            <a:avLst/>
          </a:prstGeom>
          <a:gradFill flip="none" rotWithShape="1">
            <a:gsLst>
              <a:gs pos="50000">
                <a:srgbClr val="FFFF00"/>
              </a:gs>
              <a:gs pos="0">
                <a:srgbClr val="FE0000"/>
              </a:gs>
              <a:gs pos="100000">
                <a:srgbClr val="18206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5649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7C924-E3FE-7074-D0B9-353C1878CAC9}"/>
              </a:ext>
            </a:extLst>
          </p:cNvPr>
          <p:cNvSpPr>
            <a:spLocks noGrp="1"/>
          </p:cNvSpPr>
          <p:nvPr>
            <p:ph type="ctrTitle"/>
          </p:nvPr>
        </p:nvSpPr>
        <p:spPr>
          <a:xfrm>
            <a:off x="1524000" y="1550987"/>
            <a:ext cx="9144000" cy="3888521"/>
          </a:xfrm>
        </p:spPr>
        <p:txBody>
          <a:bodyPr>
            <a:normAutofit/>
          </a:bodyPr>
          <a:lstStyle/>
          <a:p>
            <a:pPr>
              <a:lnSpc>
                <a:spcPct val="150000"/>
              </a:lnSpc>
            </a:pPr>
            <a:r>
              <a:rPr lang="de-DE" sz="3600" b="0"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t>Projekt: </a:t>
            </a:r>
            <a:br>
              <a:rPr lang="de-DE" sz="3600" b="0"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br>
            <a:r>
              <a:rPr lang="de-DE" sz="3600"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t>Ein</a:t>
            </a:r>
            <a:r>
              <a:rPr lang="de-DE" sz="3600" b="1"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t> Förderverein </a:t>
            </a:r>
            <a:r>
              <a:rPr lang="de-DE" sz="3600" b="0"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t>für die </a:t>
            </a:r>
            <a:r>
              <a:rPr lang="de-DE" sz="3600" b="1"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t>ortsübergreifende </a:t>
            </a:r>
            <a:br>
              <a:rPr lang="de-DE" sz="3600" b="0"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br>
            <a:r>
              <a:rPr lang="de-DE" sz="3600" b="1" i="0" u="none" strike="noStrike" baseline="0" dirty="0">
                <a:solidFill>
                  <a:srgbClr val="000000"/>
                </a:solidFill>
                <a:latin typeface="Verdana" panose="020B0604030504040204" pitchFamily="34" charset="0"/>
                <a:ea typeface="Verdana" panose="020B0604030504040204" pitchFamily="34" charset="0"/>
                <a:cs typeface="Arial" panose="020B0604020202020204" pitchFamily="34" charset="0"/>
              </a:rPr>
              <a:t>Minifeuerwehr Wettenberg </a:t>
            </a:r>
            <a:endParaRPr lang="de-DE" sz="9600" dirty="0">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678452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67D104-6CD0-C7F8-69E4-20F125282F1C}"/>
              </a:ext>
            </a:extLst>
          </p:cNvPr>
          <p:cNvSpPr>
            <a:spLocks noGrp="1"/>
          </p:cNvSpPr>
          <p:nvPr>
            <p:ph type="title"/>
          </p:nvPr>
        </p:nvSpPr>
        <p:spPr/>
        <p:txBody>
          <a:bodyPr/>
          <a:lstStyle/>
          <a:p>
            <a:r>
              <a:rPr lang="de-DE" dirty="0">
                <a:latin typeface="Verdana" panose="020B0604030504040204" pitchFamily="34" charset="0"/>
                <a:ea typeface="Verdana" panose="020B0604030504040204" pitchFamily="34" charset="0"/>
              </a:rPr>
              <a:t>Satzungsinhalt</a:t>
            </a:r>
          </a:p>
        </p:txBody>
      </p:sp>
      <p:sp>
        <p:nvSpPr>
          <p:cNvPr id="3" name="Inhaltsplatzhalter 2">
            <a:extLst>
              <a:ext uri="{FF2B5EF4-FFF2-40B4-BE49-F238E27FC236}">
                <a16:creationId xmlns:a16="http://schemas.microsoft.com/office/drawing/2014/main" id="{2E011514-D348-7CD8-FA1F-36CBF5BF6C60}"/>
              </a:ext>
            </a:extLst>
          </p:cNvPr>
          <p:cNvSpPr>
            <a:spLocks noGrp="1"/>
          </p:cNvSpPr>
          <p:nvPr>
            <p:ph sz="half" idx="1"/>
          </p:nvPr>
        </p:nvSpPr>
        <p:spPr>
          <a:xfrm>
            <a:off x="382954" y="1825625"/>
            <a:ext cx="6088184" cy="4351338"/>
          </a:xfrm>
        </p:spPr>
        <p:txBody>
          <a:bodyPr>
            <a:normAutofit fontScale="85000" lnSpcReduction="10000"/>
          </a:bodyPr>
          <a:lstStyle/>
          <a:p>
            <a:r>
              <a:rPr lang="de-DE" sz="1800" b="1" dirty="0">
                <a:latin typeface="Verdana" panose="020B0604030504040204" pitchFamily="34" charset="0"/>
                <a:ea typeface="Verdana" panose="020B0604030504040204" pitchFamily="34" charset="0"/>
                <a:cs typeface="Arial" panose="020B0604020202020204" pitchFamily="34" charset="0"/>
              </a:rPr>
              <a:t>Pflichtinhalte:  </a:t>
            </a:r>
          </a:p>
          <a:p>
            <a:pPr marL="0" indent="0" algn="l">
              <a:buNone/>
            </a:pPr>
            <a:r>
              <a:rPr lang="de-DE" sz="1800" dirty="0">
                <a:latin typeface="Verdana" panose="020B0604030504040204" pitchFamily="34" charset="0"/>
                <a:ea typeface="Verdana" panose="020B0604030504040204" pitchFamily="34" charset="0"/>
                <a:cs typeface="Arial" panose="020B0604020202020204" pitchFamily="34" charset="0"/>
              </a:rPr>
              <a:t>N</a:t>
            </a: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ame</a:t>
            </a:r>
          </a:p>
          <a:p>
            <a:pPr marL="0" indent="0" algn="l">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Sitz </a:t>
            </a:r>
          </a:p>
          <a:p>
            <a:pPr marL="0" indent="0" algn="l">
              <a:buNone/>
            </a:pPr>
            <a:r>
              <a:rPr lang="de-DE" sz="1800" dirty="0">
                <a:latin typeface="Verdana" panose="020B0604030504040204" pitchFamily="34" charset="0"/>
                <a:ea typeface="Verdana" panose="020B0604030504040204" pitchFamily="34" charset="0"/>
                <a:cs typeface="Arial" panose="020B0604020202020204" pitchFamily="34" charset="0"/>
              </a:rPr>
              <a:t>Z</a:t>
            </a: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weck </a:t>
            </a:r>
          </a:p>
          <a:p>
            <a:pPr marL="0" indent="0" algn="l">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Eintragungsabsicht  </a:t>
            </a:r>
          </a:p>
          <a:p>
            <a:pPr marL="0" indent="0" algn="l">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Satzung in deutscher Sprache unterschrieben von </a:t>
            </a:r>
          </a:p>
          <a:p>
            <a:pPr marL="0" indent="0" algn="l">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7 Gründungsmitgliedern</a:t>
            </a:r>
          </a:p>
          <a:p>
            <a:pPr marL="0" indent="0" algn="l">
              <a:buNone/>
            </a:pPr>
            <a:endParaRPr lang="de-DE" sz="1800" dirty="0">
              <a:latin typeface="Verdana" panose="020B0604030504040204" pitchFamily="34" charset="0"/>
              <a:ea typeface="Verdana" panose="020B0604030504040204" pitchFamily="34" charset="0"/>
              <a:cs typeface="Arial" panose="020B0604020202020204" pitchFamily="34" charset="0"/>
            </a:endParaRPr>
          </a:p>
          <a:p>
            <a:r>
              <a:rPr lang="de-DE" sz="1800" b="1" i="0" u="none" strike="noStrike" baseline="0" dirty="0">
                <a:latin typeface="Verdana" panose="020B0604030504040204" pitchFamily="34" charset="0"/>
                <a:ea typeface="Verdana" panose="020B0604030504040204" pitchFamily="34" charset="0"/>
                <a:cs typeface="Arial" panose="020B0604020202020204" pitchFamily="34" charset="0"/>
              </a:rPr>
              <a:t>Sollinhalte: </a:t>
            </a:r>
          </a:p>
          <a:p>
            <a:pPr marL="0" indent="0">
              <a:buNone/>
            </a:pPr>
            <a:r>
              <a:rPr lang="de-DE" sz="1800" dirty="0">
                <a:latin typeface="Verdana" panose="020B0604030504040204" pitchFamily="34" charset="0"/>
                <a:ea typeface="Verdana" panose="020B0604030504040204" pitchFamily="34" charset="0"/>
                <a:cs typeface="Arial" panose="020B0604020202020204" pitchFamily="34" charset="0"/>
              </a:rPr>
              <a:t>Bestimmungen über Ein- und Austritt der Mitglieder</a:t>
            </a:r>
          </a:p>
          <a:p>
            <a:pPr marL="0" indent="0">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Beiträge </a:t>
            </a:r>
            <a:r>
              <a:rPr lang="de-DE" sz="1800" dirty="0">
                <a:latin typeface="Verdana" panose="020B0604030504040204" pitchFamily="34" charset="0"/>
                <a:ea typeface="Verdana" panose="020B0604030504040204" pitchFamily="34" charset="0"/>
                <a:cs typeface="Arial" panose="020B0604020202020204" pitchFamily="34" charset="0"/>
              </a:rPr>
              <a:t>durch Mitglieder</a:t>
            </a:r>
          </a:p>
          <a:p>
            <a:pPr marL="0" indent="0">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Zusammensetzung des Vorstandes</a:t>
            </a:r>
          </a:p>
          <a:p>
            <a:pPr marL="0" indent="0">
              <a:buNone/>
            </a:pPr>
            <a:r>
              <a:rPr lang="de-DE" sz="1800" dirty="0">
                <a:latin typeface="Verdana" panose="020B0604030504040204" pitchFamily="34" charset="0"/>
                <a:ea typeface="Verdana" panose="020B0604030504040204" pitchFamily="34" charset="0"/>
                <a:cs typeface="Arial" panose="020B0604020202020204" pitchFamily="34" charset="0"/>
              </a:rPr>
              <a:t>VSS und Form der Einberufung der Mitgliederversammlung </a:t>
            </a:r>
          </a:p>
          <a:p>
            <a:pPr marL="0" indent="0">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Beurkundung der Beschlüsse </a:t>
            </a:r>
          </a:p>
          <a:p>
            <a:pPr marL="0" indent="0" algn="l">
              <a:buNone/>
            </a:pPr>
            <a:endParaRPr lang="de-DE" sz="1800" b="0" i="0" u="none" strike="noStrike" baseline="0" dirty="0">
              <a:latin typeface="Avenir-Book"/>
            </a:endParaRPr>
          </a:p>
        </p:txBody>
      </p:sp>
      <p:sp>
        <p:nvSpPr>
          <p:cNvPr id="4" name="Inhaltsplatzhalter 3">
            <a:extLst>
              <a:ext uri="{FF2B5EF4-FFF2-40B4-BE49-F238E27FC236}">
                <a16:creationId xmlns:a16="http://schemas.microsoft.com/office/drawing/2014/main" id="{A4D673E2-224D-DE74-A378-40E735E9A43C}"/>
              </a:ext>
            </a:extLst>
          </p:cNvPr>
          <p:cNvSpPr>
            <a:spLocks noGrp="1"/>
          </p:cNvSpPr>
          <p:nvPr>
            <p:ph sz="half" idx="2"/>
          </p:nvPr>
        </p:nvSpPr>
        <p:spPr>
          <a:xfrm>
            <a:off x="5978770" y="1825625"/>
            <a:ext cx="5375030" cy="4351338"/>
          </a:xfrm>
        </p:spPr>
        <p:txBody>
          <a:bodyPr>
            <a:normAutofit fontScale="85000" lnSpcReduction="10000"/>
          </a:bodyPr>
          <a:lstStyle/>
          <a:p>
            <a:pPr algn="l"/>
            <a:r>
              <a:rPr lang="de-DE" sz="1800" b="1" i="0" u="none" strike="noStrike" baseline="0" dirty="0" err="1">
                <a:latin typeface="Verdana" panose="020B0604030504040204" pitchFamily="34" charset="0"/>
                <a:ea typeface="Verdana" panose="020B0604030504040204" pitchFamily="34" charset="0"/>
                <a:cs typeface="Arial" panose="020B0604020202020204" pitchFamily="34" charset="0"/>
              </a:rPr>
              <a:t>Kanninhalt</a:t>
            </a:r>
            <a:r>
              <a:rPr lang="de-DE" sz="1800" b="1" dirty="0" err="1">
                <a:latin typeface="Verdana" panose="020B0604030504040204" pitchFamily="34" charset="0"/>
                <a:ea typeface="Verdana" panose="020B0604030504040204" pitchFamily="34" charset="0"/>
                <a:cs typeface="Arial" panose="020B0604020202020204" pitchFamily="34" charset="0"/>
              </a:rPr>
              <a:t>e</a:t>
            </a:r>
            <a:r>
              <a:rPr lang="de-DE" sz="1800" b="1" dirty="0">
                <a:latin typeface="Verdana" panose="020B0604030504040204" pitchFamily="34" charset="0"/>
                <a:ea typeface="Verdana" panose="020B0604030504040204" pitchFamily="34" charset="0"/>
                <a:cs typeface="Arial" panose="020B0604020202020204" pitchFamily="34" charset="0"/>
              </a:rPr>
              <a:t>:</a:t>
            </a:r>
            <a:endParaRPr lang="de-DE" sz="1800" b="1" i="0" u="none" strike="noStrike" baseline="0" dirty="0">
              <a:latin typeface="Verdana" panose="020B0604030504040204" pitchFamily="34" charset="0"/>
              <a:ea typeface="Verdana" panose="020B0604030504040204" pitchFamily="34" charset="0"/>
              <a:cs typeface="Arial" panose="020B0604020202020204" pitchFamily="34" charset="0"/>
            </a:endParaRPr>
          </a:p>
          <a:p>
            <a:pPr marL="0" indent="0" algn="l">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Anforderungen an die Aufnahme neuer Mitglieder</a:t>
            </a:r>
          </a:p>
          <a:p>
            <a:pPr marL="0" indent="0" algn="l">
              <a:buNone/>
            </a:pPr>
            <a:r>
              <a:rPr lang="de-DE" sz="1800" dirty="0">
                <a:latin typeface="Verdana" panose="020B0604030504040204" pitchFamily="34" charset="0"/>
                <a:ea typeface="Verdana" panose="020B0604030504040204" pitchFamily="34" charset="0"/>
                <a:cs typeface="Arial" panose="020B0604020202020204" pitchFamily="34" charset="0"/>
              </a:rPr>
              <a:t>Auferlegung zusätzlicher Rechte und Pflichten </a:t>
            </a:r>
          </a:p>
          <a:p>
            <a:pPr marL="0" indent="0" algn="l">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VSS für Ausschluss von Mitgliedern </a:t>
            </a:r>
          </a:p>
          <a:p>
            <a:pPr marL="0" indent="0" algn="l">
              <a:buNone/>
            </a:pPr>
            <a:r>
              <a:rPr lang="de-DE" sz="1800" b="0" i="0" u="none" strike="noStrike" baseline="0" dirty="0">
                <a:latin typeface="Verdana" panose="020B0604030504040204" pitchFamily="34" charset="0"/>
                <a:ea typeface="Verdana" panose="020B0604030504040204" pitchFamily="34" charset="0"/>
                <a:cs typeface="Arial" panose="020B0604020202020204" pitchFamily="34" charset="0"/>
              </a:rPr>
              <a:t>Arten der Mitgliedschaft (z. B. aktive und passive Mitgliedschaft)</a:t>
            </a:r>
            <a:endParaRPr lang="de-DE" sz="1800" dirty="0">
              <a:latin typeface="Verdana" panose="020B0604030504040204" pitchFamily="34" charset="0"/>
              <a:ea typeface="Verdana" panose="020B0604030504040204" pitchFamily="34" charset="0"/>
              <a:cs typeface="Arial" panose="020B0604020202020204" pitchFamily="34" charset="0"/>
            </a:endParaRPr>
          </a:p>
          <a:p>
            <a:pPr marL="0" indent="0" algn="l">
              <a:buNone/>
            </a:pPr>
            <a:endParaRPr lang="de-DE" dirty="0"/>
          </a:p>
        </p:txBody>
      </p:sp>
    </p:spTree>
    <p:extLst>
      <p:ext uri="{BB962C8B-B14F-4D97-AF65-F5344CB8AC3E}">
        <p14:creationId xmlns:p14="http://schemas.microsoft.com/office/powerpoint/2010/main" val="3157561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C0457E-55E4-F575-5050-25172DB72CE5}"/>
              </a:ext>
            </a:extLst>
          </p:cNvPr>
          <p:cNvSpPr>
            <a:spLocks noGrp="1"/>
          </p:cNvSpPr>
          <p:nvPr>
            <p:ph type="title"/>
          </p:nvPr>
        </p:nvSpPr>
        <p:spPr/>
        <p:txBody>
          <a:bodyPr>
            <a:normAutofit/>
          </a:bodyPr>
          <a:lstStyle/>
          <a:p>
            <a:r>
              <a:rPr lang="de-DE" sz="3600" dirty="0">
                <a:latin typeface="Verdana" panose="020B0604030504040204" pitchFamily="34" charset="0"/>
                <a:ea typeface="Verdana" panose="020B0604030504040204" pitchFamily="34" charset="0"/>
              </a:rPr>
              <a:t>Wie läuft eine Gründung ab?</a:t>
            </a:r>
          </a:p>
        </p:txBody>
      </p:sp>
      <p:sp>
        <p:nvSpPr>
          <p:cNvPr id="3" name="Inhaltsplatzhalter 2">
            <a:extLst>
              <a:ext uri="{FF2B5EF4-FFF2-40B4-BE49-F238E27FC236}">
                <a16:creationId xmlns:a16="http://schemas.microsoft.com/office/drawing/2014/main" id="{F113D993-C38B-8E9A-F8CE-7553C5E57163}"/>
              </a:ext>
            </a:extLst>
          </p:cNvPr>
          <p:cNvSpPr>
            <a:spLocks noGrp="1"/>
          </p:cNvSpPr>
          <p:nvPr>
            <p:ph sz="half" idx="1"/>
          </p:nvPr>
        </p:nvSpPr>
        <p:spPr>
          <a:xfrm>
            <a:off x="838200" y="1825625"/>
            <a:ext cx="10512406" cy="4351338"/>
          </a:xfrm>
        </p:spPr>
        <p:txBody>
          <a:bodyPr>
            <a:normAutofit fontScale="92500" lnSpcReduction="20000"/>
          </a:bodyPr>
          <a:lstStyle/>
          <a:p>
            <a:pPr marL="0" indent="0">
              <a:buNone/>
            </a:pPr>
            <a:r>
              <a:rPr lang="de-DE" b="1" dirty="0">
                <a:latin typeface="Verdana" panose="020B0604030504040204" pitchFamily="34" charset="0"/>
                <a:ea typeface="Verdana" panose="020B0604030504040204" pitchFamily="34" charset="0"/>
              </a:rPr>
              <a:t>Die Gründung</a:t>
            </a:r>
            <a:r>
              <a:rPr lang="de-DE" dirty="0">
                <a:latin typeface="Verdana" panose="020B0604030504040204" pitchFamily="34" charset="0"/>
                <a:ea typeface="Verdana" panose="020B0604030504040204" pitchFamily="34" charset="0"/>
              </a:rPr>
              <a:t>: </a:t>
            </a:r>
          </a:p>
          <a:p>
            <a:pPr marL="0" indent="0">
              <a:buNone/>
            </a:pPr>
            <a:r>
              <a:rPr lang="de-DE" dirty="0">
                <a:latin typeface="Verdana" panose="020B0604030504040204" pitchFamily="34" charset="0"/>
                <a:ea typeface="Verdana" panose="020B0604030504040204" pitchFamily="34" charset="0"/>
              </a:rPr>
              <a:t>Nicht zwingend erforderlich Gründungsversammlung, aber üblich: bei uns: Datum 01.</a:t>
            </a:r>
            <a:r>
              <a:rPr lang="de-DE" dirty="0">
                <a:solidFill>
                  <a:srgbClr val="FF0000"/>
                </a:solidFill>
                <a:latin typeface="Verdana" panose="020B0604030504040204" pitchFamily="34" charset="0"/>
                <a:ea typeface="Verdana" panose="020B0604030504040204" pitchFamily="34" charset="0"/>
              </a:rPr>
              <a:t>11.2</a:t>
            </a:r>
            <a:r>
              <a:rPr lang="de-DE" dirty="0">
                <a:latin typeface="Verdana" panose="020B0604030504040204" pitchFamily="34" charset="0"/>
                <a:ea typeface="Verdana" panose="020B0604030504040204" pitchFamily="34" charset="0"/>
              </a:rPr>
              <a:t>2</a:t>
            </a:r>
          </a:p>
          <a:p>
            <a:pPr marL="0" indent="0">
              <a:buNone/>
            </a:pPr>
            <a:endParaRPr lang="de-DE" dirty="0">
              <a:latin typeface="Verdana" panose="020B0604030504040204" pitchFamily="34" charset="0"/>
              <a:ea typeface="Verdana" panose="020B0604030504040204" pitchFamily="34" charset="0"/>
            </a:endParaRPr>
          </a:p>
          <a:p>
            <a:pPr marL="0" indent="0">
              <a:buNone/>
            </a:pPr>
            <a:r>
              <a:rPr lang="de-DE" b="1" dirty="0">
                <a:latin typeface="Verdana" panose="020B0604030504040204" pitchFamily="34" charset="0"/>
                <a:ea typeface="Verdana" panose="020B0604030504040204" pitchFamily="34" charset="0"/>
              </a:rPr>
              <a:t>Erforderliche Mitgliederzahl?</a:t>
            </a:r>
          </a:p>
          <a:p>
            <a:pPr marL="0" indent="0">
              <a:buNone/>
            </a:pPr>
            <a:r>
              <a:rPr lang="de-DE" dirty="0">
                <a:latin typeface="Verdana" panose="020B0604030504040204" pitchFamily="34" charset="0"/>
                <a:ea typeface="Verdana" panose="020B0604030504040204" pitchFamily="34" charset="0"/>
              </a:rPr>
              <a:t>2 Personen, für Eintragung im Vereinsregister muss die Satzung durch 7 Mitglieder unterzeichnet werden </a:t>
            </a:r>
          </a:p>
          <a:p>
            <a:pPr marL="0" indent="0">
              <a:buNone/>
            </a:pPr>
            <a:endParaRPr lang="de-DE" b="1" dirty="0">
              <a:latin typeface="Verdana" panose="020B0604030504040204" pitchFamily="34" charset="0"/>
              <a:ea typeface="Verdana" panose="020B0604030504040204" pitchFamily="34" charset="0"/>
            </a:endParaRPr>
          </a:p>
          <a:p>
            <a:pPr marL="0" indent="0">
              <a:buNone/>
            </a:pPr>
            <a:r>
              <a:rPr lang="de-DE" b="1" dirty="0">
                <a:latin typeface="Verdana" panose="020B0604030504040204" pitchFamily="34" charset="0"/>
                <a:ea typeface="Verdana" panose="020B0604030504040204" pitchFamily="34" charset="0"/>
              </a:rPr>
              <a:t>Wer kann Gründungsmitglied sein?</a:t>
            </a:r>
          </a:p>
          <a:p>
            <a:pPr marL="0" indent="0">
              <a:buNone/>
            </a:pPr>
            <a:r>
              <a:rPr lang="de-DE" dirty="0">
                <a:latin typeface="Verdana" panose="020B0604030504040204" pitchFamily="34" charset="0"/>
                <a:ea typeface="Verdana" panose="020B0604030504040204" pitchFamily="34" charset="0"/>
              </a:rPr>
              <a:t>Natürliche und </a:t>
            </a:r>
            <a:r>
              <a:rPr lang="de-DE" dirty="0" err="1">
                <a:latin typeface="Verdana" panose="020B0604030504040204" pitchFamily="34" charset="0"/>
                <a:ea typeface="Verdana" panose="020B0604030504040204" pitchFamily="34" charset="0"/>
              </a:rPr>
              <a:t>jurist</a:t>
            </a:r>
            <a:r>
              <a:rPr lang="de-DE" dirty="0">
                <a:latin typeface="Verdana" panose="020B0604030504040204" pitchFamily="34" charset="0"/>
                <a:ea typeface="Verdana" panose="020B0604030504040204" pitchFamily="34" charset="0"/>
              </a:rPr>
              <a:t>. Personen des Privat- und öffentlichen Rechts (AG, eG, GmbH, Gemeinde, Landkreis, Vereine, etc.), VSS: Geschäftsfähigkeit</a:t>
            </a:r>
          </a:p>
          <a:p>
            <a:pPr marL="0" indent="0">
              <a:buNone/>
            </a:pPr>
            <a:endParaRPr lang="de-DE" dirty="0"/>
          </a:p>
          <a:p>
            <a:endParaRPr lang="de-DE" dirty="0"/>
          </a:p>
        </p:txBody>
      </p:sp>
    </p:spTree>
    <p:extLst>
      <p:ext uri="{BB962C8B-B14F-4D97-AF65-F5344CB8AC3E}">
        <p14:creationId xmlns:p14="http://schemas.microsoft.com/office/powerpoint/2010/main" val="813005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C0457E-55E4-F575-5050-25172DB72CE5}"/>
              </a:ext>
            </a:extLst>
          </p:cNvPr>
          <p:cNvSpPr>
            <a:spLocks noGrp="1"/>
          </p:cNvSpPr>
          <p:nvPr>
            <p:ph type="title"/>
          </p:nvPr>
        </p:nvSpPr>
        <p:spPr/>
        <p:txBody>
          <a:bodyPr>
            <a:normAutofit/>
          </a:bodyPr>
          <a:lstStyle/>
          <a:p>
            <a:r>
              <a:rPr lang="de-DE" sz="3600" dirty="0">
                <a:latin typeface="Verdana" panose="020B0604030504040204" pitchFamily="34" charset="0"/>
                <a:ea typeface="Verdana" panose="020B0604030504040204" pitchFamily="34" charset="0"/>
              </a:rPr>
              <a:t>Wie läuft eine Gründung ab?</a:t>
            </a:r>
          </a:p>
        </p:txBody>
      </p:sp>
      <p:sp>
        <p:nvSpPr>
          <p:cNvPr id="3" name="Inhaltsplatzhalter 2">
            <a:extLst>
              <a:ext uri="{FF2B5EF4-FFF2-40B4-BE49-F238E27FC236}">
                <a16:creationId xmlns:a16="http://schemas.microsoft.com/office/drawing/2014/main" id="{F113D993-C38B-8E9A-F8CE-7553C5E57163}"/>
              </a:ext>
            </a:extLst>
          </p:cNvPr>
          <p:cNvSpPr>
            <a:spLocks noGrp="1"/>
          </p:cNvSpPr>
          <p:nvPr>
            <p:ph sz="half" idx="1"/>
          </p:nvPr>
        </p:nvSpPr>
        <p:spPr>
          <a:xfrm>
            <a:off x="838200" y="1825625"/>
            <a:ext cx="10512406" cy="4351338"/>
          </a:xfrm>
        </p:spPr>
        <p:txBody>
          <a:bodyPr/>
          <a:lstStyle/>
          <a:p>
            <a:pPr marL="0" indent="0">
              <a:buNone/>
            </a:pPr>
            <a:r>
              <a:rPr lang="de-DE" b="1" u="sng" dirty="0">
                <a:latin typeface="Verdana" panose="020B0604030504040204" pitchFamily="34" charset="0"/>
                <a:ea typeface="Verdana" panose="020B0604030504040204" pitchFamily="34" charset="0"/>
              </a:rPr>
              <a:t>Checkliste</a:t>
            </a:r>
          </a:p>
          <a:p>
            <a:pPr>
              <a:lnSpc>
                <a:spcPct val="107000"/>
              </a:lnSpc>
              <a:spcAft>
                <a:spcPts val="800"/>
              </a:spcAft>
            </a:pPr>
            <a:r>
              <a:rPr lang="de-DE" sz="1800" b="1" dirty="0">
                <a:effectLst/>
                <a:latin typeface="Verdana" panose="020B0604030504040204" pitchFamily="34" charset="0"/>
                <a:ea typeface="Verdana" panose="020B0604030504040204" pitchFamily="34" charset="0"/>
                <a:cs typeface="Times New Roman" panose="02020603050405020304" pitchFamily="18" charset="0"/>
              </a:rPr>
              <a:t>Mitglieder finden</a:t>
            </a:r>
            <a:endParaRPr lang="de-DE" sz="18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00"/>
              </a:spcAft>
            </a:pPr>
            <a:r>
              <a:rPr lang="de-DE" sz="1800" b="1" dirty="0">
                <a:latin typeface="Verdana" panose="020B0604030504040204" pitchFamily="34" charset="0"/>
                <a:ea typeface="Verdana" panose="020B0604030504040204" pitchFamily="34" charset="0"/>
                <a:cs typeface="Times New Roman" panose="02020603050405020304" pitchFamily="18" charset="0"/>
              </a:rPr>
              <a:t>Satzung verfassen</a:t>
            </a:r>
            <a:endParaRPr lang="de-DE" sz="1800"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00"/>
              </a:spcAft>
            </a:pPr>
            <a:r>
              <a:rPr lang="de-DE" sz="1800" b="1" dirty="0">
                <a:effectLst/>
                <a:latin typeface="Verdana" panose="020B0604030504040204" pitchFamily="34" charset="0"/>
                <a:ea typeface="Verdana" panose="020B0604030504040204" pitchFamily="34" charset="0"/>
                <a:cs typeface="Times New Roman" panose="02020603050405020304" pitchFamily="18" charset="0"/>
              </a:rPr>
              <a:t>Gründungsversammlung abhalten und Vorstand wählen</a:t>
            </a:r>
            <a:endParaRPr lang="de-DE" sz="18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00"/>
              </a:spcAft>
            </a:pPr>
            <a:r>
              <a:rPr lang="de-DE" sz="1800" b="1" dirty="0">
                <a:effectLst/>
                <a:latin typeface="Verdana" panose="020B0604030504040204" pitchFamily="34" charset="0"/>
                <a:ea typeface="Verdana" panose="020B0604030504040204" pitchFamily="34" charset="0"/>
                <a:cs typeface="Times New Roman" panose="02020603050405020304" pitchFamily="18" charset="0"/>
              </a:rPr>
              <a:t>Gemeinnützigkeit prüfen lassen (Finanzamt)</a:t>
            </a:r>
            <a:endParaRPr lang="de-DE" sz="18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00"/>
              </a:spcAft>
            </a:pPr>
            <a:r>
              <a:rPr lang="de-DE" sz="1800" b="1" dirty="0">
                <a:effectLst/>
                <a:latin typeface="Verdana" panose="020B0604030504040204" pitchFamily="34" charset="0"/>
                <a:ea typeface="Verdana" panose="020B0604030504040204" pitchFamily="34" charset="0"/>
                <a:cs typeface="Times New Roman" panose="02020603050405020304" pitchFamily="18" charset="0"/>
              </a:rPr>
              <a:t>Verein eintragen lassen (Amtsgericht)</a:t>
            </a:r>
            <a:endParaRPr lang="de-DE" sz="18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00"/>
              </a:spcAft>
            </a:pPr>
            <a:r>
              <a:rPr lang="de-DE" sz="1800" b="1" dirty="0">
                <a:effectLst/>
                <a:latin typeface="Verdana" panose="020B0604030504040204" pitchFamily="34" charset="0"/>
                <a:ea typeface="Verdana" panose="020B0604030504040204" pitchFamily="34" charset="0"/>
                <a:cs typeface="Times New Roman" panose="02020603050405020304" pitchFamily="18" charset="0"/>
              </a:rPr>
              <a:t>Geschäftskonto für den Verein eröffnen (Bank)</a:t>
            </a:r>
          </a:p>
          <a:p>
            <a:pPr>
              <a:lnSpc>
                <a:spcPct val="107000"/>
              </a:lnSpc>
              <a:spcAft>
                <a:spcPts val="800"/>
              </a:spcAft>
            </a:pPr>
            <a:r>
              <a:rPr lang="de-DE" sz="1800" b="1" dirty="0">
                <a:latin typeface="Verdana" panose="020B0604030504040204" pitchFamily="34" charset="0"/>
                <a:ea typeface="Verdana" panose="020B0604030504040204" pitchFamily="34" charset="0"/>
                <a:cs typeface="Times New Roman" panose="02020603050405020304" pitchFamily="18" charset="0"/>
              </a:rPr>
              <a:t>Kosten ca. 150,00 € (Eintragung und öffentliche Beglaubigung)</a:t>
            </a:r>
            <a:endParaRPr lang="de-DE" sz="1800" dirty="0">
              <a:effectLst/>
              <a:latin typeface="Verdana" panose="020B0604030504040204" pitchFamily="34" charset="0"/>
              <a:ea typeface="Verdana" panose="020B0604030504040204" pitchFamily="34" charset="0"/>
              <a:cs typeface="Times New Roman" panose="02020603050405020304" pitchFamily="18" charset="0"/>
            </a:endParaRPr>
          </a:p>
          <a:p>
            <a:endParaRPr lang="de-DE" dirty="0"/>
          </a:p>
        </p:txBody>
      </p:sp>
    </p:spTree>
    <p:extLst>
      <p:ext uri="{BB962C8B-B14F-4D97-AF65-F5344CB8AC3E}">
        <p14:creationId xmlns:p14="http://schemas.microsoft.com/office/powerpoint/2010/main" val="2465694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26DCF9-D5F5-212A-B75B-4F5EB04C6905}"/>
              </a:ext>
            </a:extLst>
          </p:cNvPr>
          <p:cNvSpPr>
            <a:spLocks noGrp="1"/>
          </p:cNvSpPr>
          <p:nvPr>
            <p:ph type="title"/>
          </p:nvPr>
        </p:nvSpPr>
        <p:spPr/>
        <p:txBody>
          <a:bodyPr>
            <a:normAutofit/>
          </a:bodyPr>
          <a:lstStyle/>
          <a:p>
            <a:r>
              <a:rPr lang="de-DE" sz="4000" b="0" i="0" u="none" strike="noStrike" baseline="0" dirty="0">
                <a:latin typeface="Verdana" panose="020B0604030504040204" pitchFamily="34" charset="0"/>
                <a:ea typeface="Verdana" panose="020B0604030504040204" pitchFamily="34" charset="0"/>
              </a:rPr>
              <a:t>Gründungsprotokoll</a:t>
            </a:r>
            <a:endParaRPr lang="de-DE" sz="4000" dirty="0">
              <a:latin typeface="Verdana" panose="020B0604030504040204" pitchFamily="34" charset="0"/>
              <a:ea typeface="Verdana" panose="020B0604030504040204" pitchFamily="34" charset="0"/>
            </a:endParaRPr>
          </a:p>
        </p:txBody>
      </p:sp>
      <p:sp>
        <p:nvSpPr>
          <p:cNvPr id="3" name="Inhaltsplatzhalter 2">
            <a:extLst>
              <a:ext uri="{FF2B5EF4-FFF2-40B4-BE49-F238E27FC236}">
                <a16:creationId xmlns:a16="http://schemas.microsoft.com/office/drawing/2014/main" id="{2F1ACD5A-2B8B-7A22-0D74-38CD24BAD242}"/>
              </a:ext>
            </a:extLst>
          </p:cNvPr>
          <p:cNvSpPr>
            <a:spLocks noGrp="1"/>
          </p:cNvSpPr>
          <p:nvPr>
            <p:ph idx="1"/>
          </p:nvPr>
        </p:nvSpPr>
        <p:spPr/>
        <p:txBody>
          <a:bodyPr>
            <a:normAutofit/>
          </a:bodyPr>
          <a:lstStyle/>
          <a:p>
            <a:pPr marL="0" indent="0" algn="l">
              <a:buNone/>
            </a:pPr>
            <a:r>
              <a:rPr lang="de-DE" sz="1800" b="0" i="0" u="none" strike="noStrike" baseline="0" dirty="0">
                <a:solidFill>
                  <a:srgbClr val="000000"/>
                </a:solidFill>
                <a:latin typeface="Verdana" panose="020B0604030504040204" pitchFamily="34" charset="0"/>
                <a:ea typeface="Verdana" panose="020B0604030504040204" pitchFamily="34" charset="0"/>
              </a:rPr>
              <a:t>Über die Gründungsversammlung muss ein möglichst kurzes und übersichtliches Gründungsprotokoll gefertigt werden, aus dem sich</a:t>
            </a:r>
          </a:p>
          <a:p>
            <a:r>
              <a:rPr lang="de-DE" sz="1800" b="0" i="0" u="none" strike="noStrike" baseline="0" dirty="0">
                <a:solidFill>
                  <a:srgbClr val="000000"/>
                </a:solidFill>
                <a:latin typeface="Verdana" panose="020B0604030504040204" pitchFamily="34" charset="0"/>
                <a:ea typeface="Verdana" panose="020B0604030504040204" pitchFamily="34" charset="0"/>
              </a:rPr>
              <a:t>der Name des Versammlungsleiters und des Protokollführers zu ergeben hat,</a:t>
            </a:r>
          </a:p>
          <a:p>
            <a:r>
              <a:rPr lang="de-DE" sz="1800" b="0" i="0" u="none" strike="noStrike" baseline="0" dirty="0">
                <a:solidFill>
                  <a:srgbClr val="000000"/>
                </a:solidFill>
                <a:latin typeface="Verdana" panose="020B0604030504040204" pitchFamily="34" charset="0"/>
                <a:ea typeface="Verdana" panose="020B0604030504040204" pitchFamily="34" charset="0"/>
              </a:rPr>
              <a:t>der Ort und Tag der Versammlung,</a:t>
            </a:r>
          </a:p>
          <a:p>
            <a:r>
              <a:rPr lang="de-DE" sz="1800" b="0" i="0" u="none" strike="noStrike" baseline="0" dirty="0">
                <a:solidFill>
                  <a:srgbClr val="000000"/>
                </a:solidFill>
                <a:latin typeface="Verdana" panose="020B0604030504040204" pitchFamily="34" charset="0"/>
                <a:ea typeface="Verdana" panose="020B0604030504040204" pitchFamily="34" charset="0"/>
              </a:rPr>
              <a:t>die gefassten Beschlüsse,</a:t>
            </a:r>
          </a:p>
          <a:p>
            <a:r>
              <a:rPr lang="de-DE" sz="1800" b="0" i="0" u="none" strike="noStrike" baseline="0" dirty="0">
                <a:solidFill>
                  <a:srgbClr val="000000"/>
                </a:solidFill>
                <a:latin typeface="Verdana" panose="020B0604030504040204" pitchFamily="34" charset="0"/>
                <a:ea typeface="Verdana" panose="020B0604030504040204" pitchFamily="34" charset="0"/>
              </a:rPr>
              <a:t>die Angabe, dass die Satzung beraten und einstimmig angenommen wurde,</a:t>
            </a:r>
          </a:p>
          <a:p>
            <a:r>
              <a:rPr lang="de-DE" sz="1800" b="0" i="0" u="none" strike="noStrike" baseline="0" dirty="0">
                <a:solidFill>
                  <a:srgbClr val="000000"/>
                </a:solidFill>
                <a:latin typeface="Verdana" panose="020B0604030504040204" pitchFamily="34" charset="0"/>
                <a:ea typeface="Verdana" panose="020B0604030504040204" pitchFamily="34" charset="0"/>
              </a:rPr>
              <a:t>Name, Vorname, gegebenenfalls Beruf, Wohnort und Funktion der in den Vorstand gewählten Mitglieder sowie das Abstimmungsergebnis und die Angabe über die Annahme der Wahl.</a:t>
            </a:r>
          </a:p>
          <a:p>
            <a:r>
              <a:rPr lang="de-DE" sz="1800" b="0" i="0" u="none" strike="noStrike" baseline="0" dirty="0">
                <a:solidFill>
                  <a:srgbClr val="000000"/>
                </a:solidFill>
                <a:latin typeface="Verdana" panose="020B0604030504040204" pitchFamily="34" charset="0"/>
                <a:ea typeface="Verdana" panose="020B0604030504040204" pitchFamily="34" charset="0"/>
              </a:rPr>
              <a:t>Zudem hat das Protokoll die Unterschriften der Personen zu enthalten, die nach den Bestimmungen der Satzung das Protokoll zu unterzeichnen haben.</a:t>
            </a:r>
            <a:endParaRPr lang="de-DE"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85541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F747A2EC-252B-2446-50E0-DC84C728EFA1}"/>
              </a:ext>
            </a:extLst>
          </p:cNvPr>
          <p:cNvSpPr>
            <a:spLocks noGrp="1"/>
          </p:cNvSpPr>
          <p:nvPr>
            <p:ph type="title"/>
          </p:nvPr>
        </p:nvSpPr>
        <p:spPr/>
        <p:txBody>
          <a:bodyPr>
            <a:normAutofit/>
          </a:bodyPr>
          <a:lstStyle/>
          <a:p>
            <a:r>
              <a:rPr lang="de-DE" sz="3600" b="0" i="0" u="none" strike="noStrike" baseline="0" dirty="0">
                <a:latin typeface="Verdana" panose="020B0604030504040204" pitchFamily="34" charset="0"/>
                <a:ea typeface="Verdana" panose="020B0604030504040204" pitchFamily="34" charset="0"/>
              </a:rPr>
              <a:t>Anmeldung beim Amtsgericht</a:t>
            </a:r>
            <a:endParaRPr lang="de-DE" sz="3600" dirty="0">
              <a:latin typeface="Verdana" panose="020B0604030504040204" pitchFamily="34" charset="0"/>
              <a:ea typeface="Verdana" panose="020B0604030504040204" pitchFamily="34" charset="0"/>
            </a:endParaRPr>
          </a:p>
        </p:txBody>
      </p:sp>
      <p:sp>
        <p:nvSpPr>
          <p:cNvPr id="3" name="Inhaltsplatzhalter 2">
            <a:extLst>
              <a:ext uri="{FF2B5EF4-FFF2-40B4-BE49-F238E27FC236}">
                <a16:creationId xmlns:a16="http://schemas.microsoft.com/office/drawing/2014/main" id="{C04C8A51-2E64-F693-9F6E-E3710B56C9F1}"/>
              </a:ext>
            </a:extLst>
          </p:cNvPr>
          <p:cNvSpPr>
            <a:spLocks noGrp="1"/>
          </p:cNvSpPr>
          <p:nvPr>
            <p:ph idx="1"/>
          </p:nvPr>
        </p:nvSpPr>
        <p:spPr/>
        <p:txBody>
          <a:bodyPr>
            <a:normAutofit/>
          </a:bodyPr>
          <a:lstStyle/>
          <a:p>
            <a:pPr marL="0" indent="0">
              <a:buNone/>
            </a:pPr>
            <a:r>
              <a:rPr lang="de-DE" sz="1800" dirty="0">
                <a:solidFill>
                  <a:srgbClr val="000000"/>
                </a:solidFill>
                <a:latin typeface="Verdana" panose="020B0604030504040204" pitchFamily="34" charset="0"/>
                <a:ea typeface="Verdana" panose="020B0604030504040204" pitchFamily="34" charset="0"/>
              </a:rPr>
              <a:t>Einzureichen ist nach der Gründung beim zuständigen Amtsgericht durch den Vorstand: </a:t>
            </a:r>
          </a:p>
          <a:p>
            <a:pPr marL="0" indent="0">
              <a:buNone/>
            </a:pPr>
            <a:endParaRPr lang="de-DE" sz="1800" b="0" i="0" u="none" strike="noStrike" baseline="0" dirty="0">
              <a:solidFill>
                <a:srgbClr val="000000"/>
              </a:solidFill>
              <a:latin typeface="Verdana" panose="020B0604030504040204" pitchFamily="34" charset="0"/>
              <a:ea typeface="Verdana" panose="020B0604030504040204" pitchFamily="34" charset="0"/>
            </a:endParaRPr>
          </a:p>
          <a:p>
            <a:pPr algn="l"/>
            <a:r>
              <a:rPr lang="de-DE" sz="1800" b="0" i="0" u="none" strike="noStrike" baseline="0" dirty="0">
                <a:latin typeface="Verdana" panose="020B0604030504040204" pitchFamily="34" charset="0"/>
                <a:ea typeface="Verdana" panose="020B0604030504040204" pitchFamily="34" charset="0"/>
              </a:rPr>
              <a:t>Abschrift (Kopie) der Satzung, von mindestens sieben Mitgliedern unterschrieben, mit Angabe des Tages der Errichtung der Satzung,</a:t>
            </a:r>
          </a:p>
          <a:p>
            <a:pPr algn="l"/>
            <a:r>
              <a:rPr lang="de-DE" sz="1800" b="0" i="0" u="none" strike="noStrike" baseline="0" dirty="0">
                <a:latin typeface="Verdana" panose="020B0604030504040204" pitchFamily="34" charset="0"/>
                <a:ea typeface="Verdana" panose="020B0604030504040204" pitchFamily="34" charset="0"/>
              </a:rPr>
              <a:t>Abschrift (Kopie) des Gründungsprotokolls, aus dem sich die Wahl des Vorstands ergibt, unterschrieben von denjenigen, die nach den Bestimmungen der Satzung das Protokoll zu unterschreiben haben,</a:t>
            </a:r>
          </a:p>
          <a:p>
            <a:pPr algn="l"/>
            <a:r>
              <a:rPr lang="de-DE" sz="1800" b="0" i="0" u="none" strike="noStrike" baseline="0" dirty="0">
                <a:latin typeface="Verdana" panose="020B0604030504040204" pitchFamily="34" charset="0"/>
                <a:ea typeface="Verdana" panose="020B0604030504040204" pitchFamily="34" charset="0"/>
              </a:rPr>
              <a:t>Anmeldung mit beglaubigten Unterschriften der Mitglieder des gesetzlichen Vorstands in vertretungsberechtigter Zahl.</a:t>
            </a:r>
            <a:endParaRPr lang="de-DE" sz="1800" dirty="0">
              <a:latin typeface="Verdana" panose="020B0604030504040204" pitchFamily="34" charset="0"/>
              <a:ea typeface="Verdana" panose="020B0604030504040204" pitchFamily="34" charset="0"/>
            </a:endParaRPr>
          </a:p>
          <a:p>
            <a:pPr marL="0" indent="0">
              <a:buNone/>
            </a:pPr>
            <a:endParaRPr lang="de-DE" sz="1800" dirty="0">
              <a:solidFill>
                <a:srgbClr val="000000"/>
              </a:solidFill>
              <a:latin typeface="Verdana" panose="020B0604030504040204" pitchFamily="34" charset="0"/>
              <a:ea typeface="Verdana" panose="020B0604030504040204" pitchFamily="34" charset="0"/>
            </a:endParaRPr>
          </a:p>
          <a:p>
            <a:pPr marL="0" indent="0">
              <a:buNone/>
            </a:pPr>
            <a:r>
              <a:rPr lang="de-DE" sz="1800" dirty="0">
                <a:solidFill>
                  <a:srgbClr val="000000"/>
                </a:solidFill>
                <a:latin typeface="Verdana" panose="020B0604030504040204" pitchFamily="34" charset="0"/>
                <a:ea typeface="Verdana" panose="020B0604030504040204" pitchFamily="34" charset="0"/>
              </a:rPr>
              <a:t>Einzureichende Protokolle oder Satzungen bedürfen keiner Unterschriftsbeglaubigung. </a:t>
            </a:r>
          </a:p>
          <a:p>
            <a:pPr marL="0" indent="0">
              <a:buNone/>
            </a:pPr>
            <a:r>
              <a:rPr lang="de-DE" sz="1800" dirty="0">
                <a:solidFill>
                  <a:srgbClr val="000000"/>
                </a:solidFill>
                <a:latin typeface="Verdana" panose="020B0604030504040204" pitchFamily="34" charset="0"/>
                <a:ea typeface="Verdana" panose="020B0604030504040204" pitchFamily="34" charset="0"/>
              </a:rPr>
              <a:t>Seit 1. Januar 2018 ist der elektronische Rechtsverkehr in Vereinssachen eröffnet, der die elektronische Anmeldung und Einreichung von Dokumenten ermöglicht. (www.justizministerium.hessen.de unter der Rubrik „elektronischer Service“)</a:t>
            </a:r>
          </a:p>
          <a:p>
            <a:pPr marL="0" indent="0" algn="l">
              <a:buNone/>
            </a:pPr>
            <a:endParaRPr lang="de-DE" sz="1800" b="0" i="0" u="none" strike="noStrike" baseline="0" dirty="0">
              <a:solidFill>
                <a:srgbClr val="000000"/>
              </a:solidFill>
              <a:latin typeface="Verdana" panose="020B0604030504040204" pitchFamily="34" charset="0"/>
              <a:ea typeface="Verdana" panose="020B0604030504040204" pitchFamily="34" charset="0"/>
            </a:endParaRPr>
          </a:p>
          <a:p>
            <a:pPr marL="0" indent="0" algn="l">
              <a:buNone/>
            </a:pPr>
            <a:endParaRPr lang="de-DE"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5622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1484D-E096-7FC0-62CE-15F80C450AF1}"/>
              </a:ext>
            </a:extLst>
          </p:cNvPr>
          <p:cNvSpPr>
            <a:spLocks noGrp="1"/>
          </p:cNvSpPr>
          <p:nvPr>
            <p:ph type="title"/>
          </p:nvPr>
        </p:nvSpPr>
        <p:spPr/>
        <p:txBody>
          <a:bodyPr>
            <a:normAutofit/>
          </a:bodyPr>
          <a:lstStyle/>
          <a:p>
            <a:r>
              <a:rPr lang="de-DE" sz="4000" dirty="0">
                <a:latin typeface="Verdana" panose="020B0604030504040204" pitchFamily="34" charset="0"/>
                <a:ea typeface="Verdana" panose="020B0604030504040204" pitchFamily="34" charset="0"/>
              </a:rPr>
              <a:t>Ablauf bei uns: </a:t>
            </a:r>
          </a:p>
        </p:txBody>
      </p:sp>
      <p:sp>
        <p:nvSpPr>
          <p:cNvPr id="3" name="Inhaltsplatzhalter 2">
            <a:extLst>
              <a:ext uri="{FF2B5EF4-FFF2-40B4-BE49-F238E27FC236}">
                <a16:creationId xmlns:a16="http://schemas.microsoft.com/office/drawing/2014/main" id="{2AC71E06-7300-F0CD-3F33-41AF582D8228}"/>
              </a:ext>
            </a:extLst>
          </p:cNvPr>
          <p:cNvSpPr>
            <a:spLocks noGrp="1"/>
          </p:cNvSpPr>
          <p:nvPr>
            <p:ph sz="half" idx="1"/>
          </p:nvPr>
        </p:nvSpPr>
        <p:spPr>
          <a:xfrm>
            <a:off x="838200" y="1825625"/>
            <a:ext cx="10283092" cy="4351338"/>
          </a:xfrm>
        </p:spPr>
        <p:txBody>
          <a:bodyPr>
            <a:normAutofit fontScale="62500" lnSpcReduction="20000"/>
          </a:bodyPr>
          <a:lstStyle/>
          <a:p>
            <a:pPr algn="l"/>
            <a:r>
              <a:rPr lang="de-DE" dirty="0">
                <a:latin typeface="Verdana" panose="020B0604030504040204" pitchFamily="34" charset="0"/>
                <a:ea typeface="Verdana" panose="020B0604030504040204" pitchFamily="34" charset="0"/>
              </a:rPr>
              <a:t>2021 Gespräche mit dem Vorstand der jeweiligen </a:t>
            </a:r>
            <a:r>
              <a:rPr lang="de-DE" dirty="0" err="1">
                <a:latin typeface="Verdana" panose="020B0604030504040204" pitchFamily="34" charset="0"/>
                <a:ea typeface="Verdana" panose="020B0604030504040204" pitchFamily="34" charset="0"/>
              </a:rPr>
              <a:t>Orsteilfördervereine</a:t>
            </a:r>
            <a:r>
              <a:rPr lang="de-DE" dirty="0">
                <a:latin typeface="Verdana" panose="020B0604030504040204" pitchFamily="34" charset="0"/>
                <a:ea typeface="Verdana" panose="020B0604030504040204" pitchFamily="34" charset="0"/>
              </a:rPr>
              <a:t> geführt</a:t>
            </a:r>
          </a:p>
          <a:p>
            <a:pPr algn="l"/>
            <a:r>
              <a:rPr lang="de-DE" dirty="0">
                <a:latin typeface="Verdana" panose="020B0604030504040204" pitchFamily="34" charset="0"/>
                <a:ea typeface="Verdana" panose="020B0604030504040204" pitchFamily="34" charset="0"/>
              </a:rPr>
              <a:t>Auf Elternabend der Minifeuerwehr Idee der Gründung angesprochen 24.01.2022</a:t>
            </a:r>
          </a:p>
          <a:p>
            <a:pPr algn="l"/>
            <a:r>
              <a:rPr lang="de-DE" dirty="0">
                <a:latin typeface="Verdana" panose="020B0604030504040204" pitchFamily="34" charset="0"/>
                <a:ea typeface="Verdana" panose="020B0604030504040204" pitchFamily="34" charset="0"/>
              </a:rPr>
              <a:t>Gespräche mit Bank geführt (Kontoeröffnung)</a:t>
            </a:r>
          </a:p>
          <a:p>
            <a:pPr algn="l"/>
            <a:r>
              <a:rPr lang="de-DE" dirty="0">
                <a:latin typeface="Verdana" panose="020B0604030504040204" pitchFamily="34" charset="0"/>
                <a:ea typeface="Verdana" panose="020B0604030504040204" pitchFamily="34" charset="0"/>
              </a:rPr>
              <a:t>Internetrecherche betrieben (gibt es bereits Fördervereine für Kinder- und Jugendfeuerwehren?, wie läuft Gründung ab?, Kosten?, was ist zu beachten?, etc.)</a:t>
            </a:r>
          </a:p>
          <a:p>
            <a:pPr algn="l"/>
            <a:r>
              <a:rPr lang="de-DE" dirty="0">
                <a:latin typeface="Verdana" panose="020B0604030504040204" pitchFamily="34" charset="0"/>
                <a:ea typeface="Verdana" panose="020B0604030504040204" pitchFamily="34" charset="0"/>
              </a:rPr>
              <a:t>Beim Gründungsvater der Minifeuerwehr, Roberto Röhrsheim, nach Informationen gefragt (u.a. Liste der ersten Minis, Betreuer, Unterlagen, etc.)</a:t>
            </a:r>
          </a:p>
          <a:p>
            <a:r>
              <a:rPr lang="de-DE" sz="2800" dirty="0">
                <a:solidFill>
                  <a:srgbClr val="000000"/>
                </a:solidFill>
                <a:latin typeface="Verdana" panose="020B0604030504040204" pitchFamily="34" charset="0"/>
                <a:ea typeface="Verdana" panose="020B0604030504040204" pitchFamily="34" charset="0"/>
              </a:rPr>
              <a:t>Satzungsinhalt überlegt</a:t>
            </a:r>
          </a:p>
          <a:p>
            <a:r>
              <a:rPr lang="de-DE" sz="2800" dirty="0">
                <a:solidFill>
                  <a:srgbClr val="000000"/>
                </a:solidFill>
                <a:latin typeface="Verdana" panose="020B0604030504040204" pitchFamily="34" charset="0"/>
                <a:ea typeface="Verdana" panose="020B0604030504040204" pitchFamily="34" charset="0"/>
              </a:rPr>
              <a:t>Ablauf der Gründungsversammlung besprochen, Ort festgelegt</a:t>
            </a:r>
          </a:p>
          <a:p>
            <a:pPr algn="l"/>
            <a:r>
              <a:rPr lang="de-DE" dirty="0">
                <a:latin typeface="Verdana" panose="020B0604030504040204" pitchFamily="34" charset="0"/>
                <a:ea typeface="Verdana" panose="020B0604030504040204" pitchFamily="34" charset="0"/>
              </a:rPr>
              <a:t>Einladungen erstellt und verteilt/versandt: Fördervereine FFW, erste Minis, Einsatzabteilung, SWG, lokale Firmen, Politik (BM, Landrätin), Bouffier, u.a.</a:t>
            </a:r>
          </a:p>
          <a:p>
            <a:pPr algn="l"/>
            <a:r>
              <a:rPr lang="de-DE" dirty="0">
                <a:latin typeface="Verdana" panose="020B0604030504040204" pitchFamily="34" charset="0"/>
                <a:ea typeface="Verdana" panose="020B0604030504040204" pitchFamily="34" charset="0"/>
              </a:rPr>
              <a:t>Zwischendurch bei </a:t>
            </a:r>
            <a:r>
              <a:rPr lang="de-DE" dirty="0" err="1">
                <a:latin typeface="Verdana" panose="020B0604030504040204" pitchFamily="34" charset="0"/>
                <a:ea typeface="Verdana" panose="020B0604030504040204" pitchFamily="34" charset="0"/>
              </a:rPr>
              <a:t>FdZ</a:t>
            </a:r>
            <a:r>
              <a:rPr lang="de-DE" dirty="0">
                <a:latin typeface="Verdana" panose="020B0604030504040204" pitchFamily="34" charset="0"/>
                <a:ea typeface="Verdana" panose="020B0604030504040204" pitchFamily="34" charset="0"/>
              </a:rPr>
              <a:t> angemeldet/beworben</a:t>
            </a:r>
          </a:p>
          <a:p>
            <a:pPr marL="0" indent="0" algn="l">
              <a:buNone/>
            </a:pPr>
            <a:br>
              <a:rPr lang="de-DE" dirty="0"/>
            </a:br>
            <a:endParaRPr lang="de-DE" dirty="0"/>
          </a:p>
          <a:p>
            <a:pPr algn="l"/>
            <a:endParaRPr lang="de-DE" dirty="0"/>
          </a:p>
        </p:txBody>
      </p:sp>
    </p:spTree>
    <p:extLst>
      <p:ext uri="{BB962C8B-B14F-4D97-AF65-F5344CB8AC3E}">
        <p14:creationId xmlns:p14="http://schemas.microsoft.com/office/powerpoint/2010/main" val="2176992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1484D-E096-7FC0-62CE-15F80C450AF1}"/>
              </a:ext>
            </a:extLst>
          </p:cNvPr>
          <p:cNvSpPr>
            <a:spLocks noGrp="1"/>
          </p:cNvSpPr>
          <p:nvPr>
            <p:ph type="title"/>
          </p:nvPr>
        </p:nvSpPr>
        <p:spPr/>
        <p:txBody>
          <a:bodyPr>
            <a:normAutofit/>
          </a:bodyPr>
          <a:lstStyle/>
          <a:p>
            <a:r>
              <a:rPr lang="de-DE" sz="4000" dirty="0">
                <a:latin typeface="Verdana" panose="020B0604030504040204" pitchFamily="34" charset="0"/>
                <a:ea typeface="Verdana" panose="020B0604030504040204" pitchFamily="34" charset="0"/>
              </a:rPr>
              <a:t>Ablauf bei uns: </a:t>
            </a:r>
          </a:p>
        </p:txBody>
      </p:sp>
      <p:sp>
        <p:nvSpPr>
          <p:cNvPr id="3" name="Inhaltsplatzhalter 2">
            <a:extLst>
              <a:ext uri="{FF2B5EF4-FFF2-40B4-BE49-F238E27FC236}">
                <a16:creationId xmlns:a16="http://schemas.microsoft.com/office/drawing/2014/main" id="{2AC71E06-7300-F0CD-3F33-41AF582D8228}"/>
              </a:ext>
            </a:extLst>
          </p:cNvPr>
          <p:cNvSpPr>
            <a:spLocks noGrp="1"/>
          </p:cNvSpPr>
          <p:nvPr>
            <p:ph sz="half" idx="1"/>
          </p:nvPr>
        </p:nvSpPr>
        <p:spPr>
          <a:xfrm>
            <a:off x="838200" y="1825625"/>
            <a:ext cx="10283092" cy="4351338"/>
          </a:xfrm>
        </p:spPr>
        <p:txBody>
          <a:bodyPr/>
          <a:lstStyle/>
          <a:p>
            <a:pPr algn="l"/>
            <a:r>
              <a:rPr lang="de-DE" sz="2000" dirty="0">
                <a:latin typeface="Verdana" panose="020B0604030504040204" pitchFamily="34" charset="0"/>
                <a:ea typeface="Verdana" panose="020B0604030504040204" pitchFamily="34" charset="0"/>
              </a:rPr>
              <a:t>Gespräche mit Sparkassenversicherung geführt (Florianvertrag)</a:t>
            </a:r>
            <a:br>
              <a:rPr lang="de-DE" sz="2000" dirty="0">
                <a:latin typeface="Verdana" panose="020B0604030504040204" pitchFamily="34" charset="0"/>
                <a:ea typeface="Verdana" panose="020B0604030504040204" pitchFamily="34" charset="0"/>
              </a:rPr>
            </a:br>
            <a:r>
              <a:rPr lang="de-DE" sz="2000" dirty="0">
                <a:latin typeface="Verdana" panose="020B0604030504040204" pitchFamily="34" charset="0"/>
                <a:ea typeface="Verdana" panose="020B0604030504040204" pitchFamily="34" charset="0"/>
              </a:rPr>
              <a:t>Kosten pro Mitglied </a:t>
            </a:r>
          </a:p>
          <a:p>
            <a:pPr marL="0" indent="0" algn="l">
              <a:buNone/>
            </a:pPr>
            <a:r>
              <a:rPr lang="de-DE" sz="1800" b="0" i="0" u="none" strike="noStrike" baseline="0" dirty="0">
                <a:solidFill>
                  <a:srgbClr val="000000"/>
                </a:solidFill>
                <a:latin typeface="Verdana" panose="020B0604030504040204" pitchFamily="34" charset="0"/>
                <a:ea typeface="Verdana" panose="020B0604030504040204" pitchFamily="34" charset="0"/>
              </a:rPr>
              <a:t>Beitrag zum Rahmenvertrag "Feuerwehrversicherung„: </a:t>
            </a:r>
            <a:r>
              <a:rPr lang="de-DE" sz="1800" b="0" i="0" u="none" strike="noStrike" baseline="0" dirty="0">
                <a:solidFill>
                  <a:srgbClr val="FF0000"/>
                </a:solidFill>
                <a:latin typeface="Verdana" panose="020B0604030504040204" pitchFamily="34" charset="0"/>
                <a:ea typeface="Verdana" panose="020B0604030504040204" pitchFamily="34" charset="0"/>
              </a:rPr>
              <a:t> </a:t>
            </a:r>
            <a:r>
              <a:rPr lang="de-DE" sz="1800" b="0" i="0" u="none" strike="noStrike" baseline="0" dirty="0">
                <a:solidFill>
                  <a:srgbClr val="000000"/>
                </a:solidFill>
                <a:latin typeface="Verdana" panose="020B0604030504040204" pitchFamily="34" charset="0"/>
                <a:ea typeface="Verdana" panose="020B0604030504040204" pitchFamily="34" charset="0"/>
              </a:rPr>
              <a:t>Grundschutz je Mitglied und Jahr</a:t>
            </a:r>
          </a:p>
          <a:p>
            <a:pPr marL="0" indent="0" algn="l">
              <a:buNone/>
            </a:pPr>
            <a:r>
              <a:rPr lang="de-DE" sz="1800" b="0" i="0" u="none" strike="noStrike" baseline="0" dirty="0">
                <a:solidFill>
                  <a:srgbClr val="000000"/>
                </a:solidFill>
                <a:latin typeface="Verdana" panose="020B0604030504040204" pitchFamily="34" charset="0"/>
                <a:ea typeface="Verdana" panose="020B0604030504040204" pitchFamily="34" charset="0"/>
              </a:rPr>
              <a:t>(inkl. 19% gesetzlicher Versicherungssteuer) 0,68 EUR</a:t>
            </a:r>
          </a:p>
          <a:p>
            <a:pPr marL="0" indent="0" algn="l">
              <a:buNone/>
            </a:pPr>
            <a:r>
              <a:rPr lang="de-DE" sz="1800" b="0" i="0" u="none" strike="noStrike" baseline="0" dirty="0">
                <a:solidFill>
                  <a:srgbClr val="000000"/>
                </a:solidFill>
                <a:latin typeface="Verdana" panose="020B0604030504040204" pitchFamily="34" charset="0"/>
                <a:ea typeface="Verdana" panose="020B0604030504040204" pitchFamily="34" charset="0"/>
              </a:rPr>
              <a:t>Zusatz-Unfall-Versicherung 3-17 Jahre (pro Person) 0,51 EUR</a:t>
            </a:r>
          </a:p>
          <a:p>
            <a:r>
              <a:rPr lang="de-DE" sz="2000" b="0" i="0" u="none" strike="noStrike" baseline="0" dirty="0">
                <a:solidFill>
                  <a:srgbClr val="000000"/>
                </a:solidFill>
                <a:latin typeface="Verdana" panose="020B0604030504040204" pitchFamily="34" charset="0"/>
                <a:ea typeface="Verdana" panose="020B0604030504040204" pitchFamily="34" charset="0"/>
              </a:rPr>
              <a:t>Presse informiert von Gründungsversammlung</a:t>
            </a:r>
          </a:p>
          <a:p>
            <a:endParaRPr lang="de-DE" sz="1800" b="0" i="0" u="none" strike="noStrike" baseline="0" dirty="0">
              <a:solidFill>
                <a:srgbClr val="000000"/>
              </a:solidFill>
              <a:latin typeface="CIDFont+F2"/>
            </a:endParaRPr>
          </a:p>
          <a:p>
            <a:endParaRPr lang="de-DE" sz="1800" dirty="0">
              <a:solidFill>
                <a:srgbClr val="000000"/>
              </a:solidFill>
              <a:latin typeface="CIDFont+F2"/>
            </a:endParaRPr>
          </a:p>
          <a:p>
            <a:endParaRPr lang="de-DE" sz="1800" dirty="0">
              <a:solidFill>
                <a:srgbClr val="000000"/>
              </a:solidFill>
              <a:latin typeface="CIDFont+F2"/>
            </a:endParaRPr>
          </a:p>
          <a:p>
            <a:endParaRPr lang="de-DE" sz="1800" dirty="0">
              <a:solidFill>
                <a:srgbClr val="000000"/>
              </a:solidFill>
              <a:latin typeface="CIDFont+F2"/>
            </a:endParaRPr>
          </a:p>
          <a:p>
            <a:endParaRPr lang="de-DE" sz="1800" b="0" i="0" u="none" strike="noStrike" baseline="0" dirty="0">
              <a:solidFill>
                <a:srgbClr val="000000"/>
              </a:solidFill>
              <a:latin typeface="CIDFont+F2"/>
            </a:endParaRPr>
          </a:p>
          <a:p>
            <a:pPr marL="0" indent="0" algn="l">
              <a:buNone/>
            </a:pPr>
            <a:endParaRPr lang="de-DE" dirty="0"/>
          </a:p>
        </p:txBody>
      </p:sp>
    </p:spTree>
    <p:extLst>
      <p:ext uri="{BB962C8B-B14F-4D97-AF65-F5344CB8AC3E}">
        <p14:creationId xmlns:p14="http://schemas.microsoft.com/office/powerpoint/2010/main" val="137829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FEDFD-749E-60A2-1695-226969523890}"/>
              </a:ext>
            </a:extLst>
          </p:cNvPr>
          <p:cNvSpPr>
            <a:spLocks noGrp="1"/>
          </p:cNvSpPr>
          <p:nvPr>
            <p:ph type="title"/>
          </p:nvPr>
        </p:nvSpPr>
        <p:spPr/>
        <p:txBody>
          <a:bodyPr>
            <a:normAutofit fontScale="90000"/>
          </a:bodyPr>
          <a:lstStyle/>
          <a:p>
            <a:r>
              <a:rPr lang="de-DE" sz="4000" dirty="0">
                <a:latin typeface="Verdana" panose="020B0604030504040204" pitchFamily="34" charset="0"/>
                <a:ea typeface="Verdana" panose="020B0604030504040204" pitchFamily="34" charset="0"/>
              </a:rPr>
              <a:t>Wo bekommt man Infos her?</a:t>
            </a:r>
            <a:br>
              <a:rPr lang="de-DE" dirty="0">
                <a:latin typeface="Verdana" panose="020B0604030504040204" pitchFamily="34" charset="0"/>
                <a:ea typeface="Verdana" panose="020B0604030504040204" pitchFamily="34" charset="0"/>
              </a:rPr>
            </a:br>
            <a:endParaRPr lang="de-DE" dirty="0">
              <a:latin typeface="Verdana" panose="020B0604030504040204" pitchFamily="34" charset="0"/>
              <a:ea typeface="Verdana" panose="020B0604030504040204" pitchFamily="34" charset="0"/>
            </a:endParaRPr>
          </a:p>
        </p:txBody>
      </p:sp>
      <p:sp>
        <p:nvSpPr>
          <p:cNvPr id="3" name="Inhaltsplatzhalter 2">
            <a:extLst>
              <a:ext uri="{FF2B5EF4-FFF2-40B4-BE49-F238E27FC236}">
                <a16:creationId xmlns:a16="http://schemas.microsoft.com/office/drawing/2014/main" id="{E5903175-7814-AA4E-2BE6-BD8E5F677930}"/>
              </a:ext>
            </a:extLst>
          </p:cNvPr>
          <p:cNvSpPr>
            <a:spLocks noGrp="1"/>
          </p:cNvSpPr>
          <p:nvPr>
            <p:ph sz="half" idx="1"/>
          </p:nvPr>
        </p:nvSpPr>
        <p:spPr>
          <a:xfrm>
            <a:off x="838200" y="1825625"/>
            <a:ext cx="9446846" cy="4351338"/>
          </a:xfrm>
        </p:spPr>
        <p:txBody>
          <a:bodyPr>
            <a:normAutofit/>
          </a:bodyPr>
          <a:lstStyle/>
          <a:p>
            <a:pPr marL="0" indent="0" algn="l">
              <a:buNone/>
            </a:pPr>
            <a:r>
              <a:rPr lang="de-DE" sz="1500" dirty="0">
                <a:latin typeface="Verdana" panose="020B0604030504040204" pitchFamily="34" charset="0"/>
                <a:ea typeface="Verdana" panose="020B0604030504040204" pitchFamily="34" charset="0"/>
                <a:cs typeface="Arial" panose="020B0604020202020204" pitchFamily="34" charset="0"/>
              </a:rPr>
              <a:t>Kostenlos Online zu Verfügung gestellte Unterlagen: </a:t>
            </a:r>
          </a:p>
          <a:p>
            <a:pPr marL="0" indent="0" algn="l">
              <a:buNone/>
            </a:pPr>
            <a:r>
              <a:rPr lang="de-DE" sz="1500" i="0" u="none" strike="noStrike" baseline="0" dirty="0">
                <a:latin typeface="Verdana" panose="020B0604030504040204" pitchFamily="34" charset="0"/>
                <a:ea typeface="Verdana" panose="020B0604030504040204" pitchFamily="34" charset="0"/>
                <a:cs typeface="Arial" panose="020B0604020202020204" pitchFamily="34" charset="0"/>
              </a:rPr>
              <a:t>-</a:t>
            </a:r>
            <a:r>
              <a:rPr lang="de-DE" sz="1500" b="1" i="0" u="none" strike="noStrike" baseline="0" dirty="0">
                <a:latin typeface="Verdana" panose="020B0604030504040204" pitchFamily="34" charset="0"/>
                <a:ea typeface="Verdana" panose="020B0604030504040204" pitchFamily="34" charset="0"/>
                <a:cs typeface="Arial" panose="020B0604020202020204" pitchFamily="34" charset="0"/>
              </a:rPr>
              <a:t>Hessisches Ministerium der Justiz unter: </a:t>
            </a:r>
            <a:r>
              <a:rPr lang="de-DE" sz="1500" i="0" u="none" strike="noStrike" baseline="0" dirty="0">
                <a:latin typeface="Verdana" panose="020B0604030504040204" pitchFamily="34" charset="0"/>
                <a:ea typeface="Verdana" panose="020B0604030504040204" pitchFamily="34" charset="0"/>
                <a:cs typeface="Arial" panose="020B0604020202020204" pitchFamily="34" charset="0"/>
              </a:rPr>
              <a:t>https://finanzen.hessen.de/</a:t>
            </a:r>
          </a:p>
          <a:p>
            <a:pPr marL="0" indent="0" algn="l">
              <a:buNone/>
            </a:pPr>
            <a:r>
              <a:rPr lang="de-DE" sz="1500" i="0" u="none" strike="noStrike" baseline="0" dirty="0">
                <a:latin typeface="Verdana" panose="020B0604030504040204" pitchFamily="34" charset="0"/>
                <a:ea typeface="Verdana" panose="020B0604030504040204" pitchFamily="34" charset="0"/>
                <a:cs typeface="Arial" panose="020B0604020202020204" pitchFamily="34" charset="0"/>
              </a:rPr>
              <a:t>  Das Vereinsrecht -Eine Orientierungshilfe</a:t>
            </a:r>
          </a:p>
          <a:p>
            <a:pPr algn="l"/>
            <a:endParaRPr lang="de-DE" sz="1500" i="0" u="none" strike="noStrike" baseline="0" dirty="0">
              <a:latin typeface="Verdana" panose="020B0604030504040204" pitchFamily="34" charset="0"/>
              <a:ea typeface="Verdana" panose="020B0604030504040204" pitchFamily="34" charset="0"/>
              <a:cs typeface="Arial" panose="020B0604020202020204" pitchFamily="34" charset="0"/>
            </a:endParaRPr>
          </a:p>
          <a:p>
            <a:pPr>
              <a:buFontTx/>
              <a:buChar char="-"/>
            </a:pPr>
            <a:r>
              <a:rPr lang="de-DE" sz="1500" b="1" dirty="0">
                <a:latin typeface="Verdana" panose="020B0604030504040204" pitchFamily="34" charset="0"/>
                <a:ea typeface="Verdana" panose="020B0604030504040204" pitchFamily="34" charset="0"/>
                <a:cs typeface="Arial" panose="020B0604020202020204" pitchFamily="34" charset="0"/>
              </a:rPr>
              <a:t>Bundesministerium der Justiz unter: </a:t>
            </a:r>
            <a:r>
              <a:rPr lang="de-DE" sz="1500" dirty="0">
                <a:latin typeface="Verdana" panose="020B0604030504040204" pitchFamily="34" charset="0"/>
                <a:ea typeface="Verdana" panose="020B0604030504040204" pitchFamily="34" charset="0"/>
                <a:cs typeface="Arial" panose="020B0604020202020204" pitchFamily="34" charset="0"/>
              </a:rPr>
              <a:t>https://www.bmj.de </a:t>
            </a:r>
          </a:p>
          <a:p>
            <a:pPr marL="0" indent="0">
              <a:buNone/>
            </a:pPr>
            <a:r>
              <a:rPr lang="de-DE" sz="1500" dirty="0">
                <a:latin typeface="Verdana" panose="020B0604030504040204" pitchFamily="34" charset="0"/>
                <a:ea typeface="Verdana" panose="020B0604030504040204" pitchFamily="34" charset="0"/>
                <a:cs typeface="Arial" panose="020B0604020202020204" pitchFamily="34" charset="0"/>
              </a:rPr>
              <a:t>Leitfaden zum Vereinsrecht</a:t>
            </a:r>
          </a:p>
          <a:p>
            <a:pPr marL="0" indent="0" algn="l">
              <a:buNone/>
            </a:pPr>
            <a:endParaRPr lang="de-DE" sz="1500" dirty="0">
              <a:latin typeface="Verdana" panose="020B0604030504040204" pitchFamily="34" charset="0"/>
              <a:ea typeface="Verdana" panose="020B0604030504040204" pitchFamily="34" charset="0"/>
              <a:cs typeface="Arial" panose="020B0604020202020204" pitchFamily="34" charset="0"/>
            </a:endParaRPr>
          </a:p>
          <a:p>
            <a:pPr marL="0" indent="0" algn="l">
              <a:buNone/>
            </a:pPr>
            <a:r>
              <a:rPr lang="de-DE" sz="1500" dirty="0">
                <a:latin typeface="Verdana" panose="020B0604030504040204" pitchFamily="34" charset="0"/>
                <a:ea typeface="Verdana" panose="020B0604030504040204" pitchFamily="34" charset="0"/>
                <a:cs typeface="Arial" panose="020B0604020202020204" pitchFamily="34" charset="0"/>
              </a:rPr>
              <a:t>-</a:t>
            </a:r>
            <a:r>
              <a:rPr lang="de-DE" sz="1500" b="1" dirty="0">
                <a:latin typeface="Verdana" panose="020B0604030504040204" pitchFamily="34" charset="0"/>
                <a:ea typeface="Verdana" panose="020B0604030504040204" pitchFamily="34" charset="0"/>
                <a:cs typeface="Arial" panose="020B0604020202020204" pitchFamily="34" charset="0"/>
              </a:rPr>
              <a:t>Hessisches Ministerium der Finanzen unter</a:t>
            </a:r>
            <a:r>
              <a:rPr lang="de-DE" sz="1500" dirty="0">
                <a:latin typeface="Verdana" panose="020B0604030504040204" pitchFamily="34" charset="0"/>
                <a:ea typeface="Verdana" panose="020B0604030504040204" pitchFamily="34" charset="0"/>
                <a:cs typeface="Arial" panose="020B0604020202020204" pitchFamily="34" charset="0"/>
              </a:rPr>
              <a:t>: https://finanzen.hessen.de/</a:t>
            </a:r>
          </a:p>
          <a:p>
            <a:pPr marL="0" indent="0">
              <a:buNone/>
            </a:pPr>
            <a:r>
              <a:rPr lang="de-DE" sz="1500" dirty="0">
                <a:effectLst/>
                <a:latin typeface="Verdana" panose="020B0604030504040204" pitchFamily="34" charset="0"/>
                <a:ea typeface="Verdana" panose="020B0604030504040204" pitchFamily="34" charset="0"/>
                <a:cs typeface="Arial" panose="020B0604020202020204" pitchFamily="34" charset="0"/>
              </a:rPr>
              <a:t>Steuerwegweiser für Gemeinnützige Vereine und Übungsleiter/innen</a:t>
            </a:r>
            <a:endParaRPr lang="de-DE" sz="1500" dirty="0">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313271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82175-0E5C-3259-9F91-8E6CB97424DE}"/>
              </a:ext>
            </a:extLst>
          </p:cNvPr>
          <p:cNvSpPr>
            <a:spLocks noGrp="1"/>
          </p:cNvSpPr>
          <p:nvPr>
            <p:ph type="title"/>
          </p:nvPr>
        </p:nvSpPr>
        <p:spPr/>
        <p:txBody>
          <a:bodyPr>
            <a:normAutofit/>
          </a:bodyPr>
          <a:lstStyle/>
          <a:p>
            <a:r>
              <a:rPr lang="de-DE" sz="4000" dirty="0">
                <a:latin typeface="Verdana" panose="020B0604030504040204" pitchFamily="34" charset="0"/>
                <a:ea typeface="Verdana" panose="020B0604030504040204" pitchFamily="34" charset="0"/>
              </a:rPr>
              <a:t>Ausblick/Fazit</a:t>
            </a:r>
          </a:p>
        </p:txBody>
      </p:sp>
      <p:sp>
        <p:nvSpPr>
          <p:cNvPr id="3" name="Inhaltsplatzhalter 2">
            <a:extLst>
              <a:ext uri="{FF2B5EF4-FFF2-40B4-BE49-F238E27FC236}">
                <a16:creationId xmlns:a16="http://schemas.microsoft.com/office/drawing/2014/main" id="{AB5E146B-67FB-1FC6-FDB2-5EA3C3B7F86D}"/>
              </a:ext>
            </a:extLst>
          </p:cNvPr>
          <p:cNvSpPr>
            <a:spLocks noGrp="1"/>
          </p:cNvSpPr>
          <p:nvPr>
            <p:ph sz="half" idx="1"/>
          </p:nvPr>
        </p:nvSpPr>
        <p:spPr>
          <a:xfrm>
            <a:off x="838200" y="1825625"/>
            <a:ext cx="9626600" cy="4351338"/>
          </a:xfrm>
        </p:spPr>
        <p:txBody>
          <a:bodyPr>
            <a:normAutofit fontScale="77500" lnSpcReduction="20000"/>
          </a:bodyPr>
          <a:lstStyle/>
          <a:p>
            <a:pPr marL="0" indent="0">
              <a:buNone/>
            </a:pPr>
            <a:r>
              <a:rPr lang="de-DE" dirty="0">
                <a:latin typeface="Verdana" panose="020B0604030504040204" pitchFamily="34" charset="0"/>
                <a:ea typeface="Verdana" panose="020B0604030504040204" pitchFamily="34" charset="0"/>
              </a:rPr>
              <a:t>Langfristiges Ziel:</a:t>
            </a:r>
          </a:p>
          <a:p>
            <a:r>
              <a:rPr lang="de-DE" dirty="0">
                <a:latin typeface="Verdana" panose="020B0604030504040204" pitchFamily="34" charset="0"/>
                <a:ea typeface="Verdana" panose="020B0604030504040204" pitchFamily="34" charset="0"/>
              </a:rPr>
              <a:t>Stärkung der örtlichen Einsatzabteilung durch Begeisterung der Kleinsten für die Feuerwehr mithilfe der Unterstützung durch den Förderverein</a:t>
            </a:r>
          </a:p>
          <a:p>
            <a:r>
              <a:rPr lang="de-DE" dirty="0">
                <a:latin typeface="Verdana" panose="020B0604030504040204" pitchFamily="34" charset="0"/>
                <a:ea typeface="Verdana" panose="020B0604030504040204" pitchFamily="34" charset="0"/>
              </a:rPr>
              <a:t>Förderung und Implementierung des Gemeinschaftsgefühls und die Freude an der Feuerwehr, die Stärkung der Kameradschaft bereits im Kindesalter </a:t>
            </a:r>
          </a:p>
          <a:p>
            <a:r>
              <a:rPr lang="de-DE" dirty="0">
                <a:latin typeface="Verdana" panose="020B0604030504040204" pitchFamily="34" charset="0"/>
                <a:ea typeface="Verdana" panose="020B0604030504040204" pitchFamily="34" charset="0"/>
              </a:rPr>
              <a:t>Wir bereiten quasi unsere Einsatzkräfte nicht von Morgen, sondern eher von Übermorgen vor. </a:t>
            </a:r>
          </a:p>
          <a:p>
            <a:r>
              <a:rPr lang="de-DE" dirty="0">
                <a:latin typeface="Verdana" panose="020B0604030504040204" pitchFamily="34" charset="0"/>
                <a:ea typeface="Verdana" panose="020B0604030504040204" pitchFamily="34" charset="0"/>
              </a:rPr>
              <a:t>Viele Fördervereine haben zwar die Jugend im Blick, jedoch (noch) nicht die Minis. </a:t>
            </a:r>
            <a:br>
              <a:rPr lang="de-DE" dirty="0">
                <a:latin typeface="Verdana" panose="020B0604030504040204" pitchFamily="34" charset="0"/>
                <a:ea typeface="Verdana" panose="020B0604030504040204" pitchFamily="34" charset="0"/>
              </a:rPr>
            </a:br>
            <a:r>
              <a:rPr lang="de-DE" dirty="0">
                <a:latin typeface="Verdana" panose="020B0604030504040204" pitchFamily="34" charset="0"/>
                <a:ea typeface="Verdana" panose="020B0604030504040204" pitchFamily="34" charset="0"/>
              </a:rPr>
              <a:t>Minifeuerwehren haben gerade durch die Coronapandemie starken Zuwachs erhalten. Es gilt hier, diesen Zufluss weiter zu sichern und auszubauen, um die Zukunft der Einsatzbereitschaft der Feuerwehr zu sichern. </a:t>
            </a:r>
          </a:p>
          <a:p>
            <a:endParaRPr lang="de-DE" dirty="0"/>
          </a:p>
        </p:txBody>
      </p:sp>
    </p:spTree>
    <p:extLst>
      <p:ext uri="{BB962C8B-B14F-4D97-AF65-F5344CB8AC3E}">
        <p14:creationId xmlns:p14="http://schemas.microsoft.com/office/powerpoint/2010/main" val="2646294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82175-0E5C-3259-9F91-8E6CB97424DE}"/>
              </a:ext>
            </a:extLst>
          </p:cNvPr>
          <p:cNvSpPr>
            <a:spLocks noGrp="1"/>
          </p:cNvSpPr>
          <p:nvPr>
            <p:ph type="title"/>
          </p:nvPr>
        </p:nvSpPr>
        <p:spPr/>
        <p:txBody>
          <a:bodyPr>
            <a:normAutofit/>
          </a:bodyPr>
          <a:lstStyle/>
          <a:p>
            <a:r>
              <a:rPr lang="de-DE" sz="4000" dirty="0">
                <a:latin typeface="Verdana" panose="020B0604030504040204" pitchFamily="34" charset="0"/>
                <a:ea typeface="Verdana" panose="020B0604030504040204" pitchFamily="34" charset="0"/>
              </a:rPr>
              <a:t>Ausblick/Fazit</a:t>
            </a:r>
          </a:p>
        </p:txBody>
      </p:sp>
      <p:sp>
        <p:nvSpPr>
          <p:cNvPr id="3" name="Inhaltsplatzhalter 2">
            <a:extLst>
              <a:ext uri="{FF2B5EF4-FFF2-40B4-BE49-F238E27FC236}">
                <a16:creationId xmlns:a16="http://schemas.microsoft.com/office/drawing/2014/main" id="{AB5E146B-67FB-1FC6-FDB2-5EA3C3B7F86D}"/>
              </a:ext>
            </a:extLst>
          </p:cNvPr>
          <p:cNvSpPr>
            <a:spLocks noGrp="1"/>
          </p:cNvSpPr>
          <p:nvPr>
            <p:ph sz="half" idx="1"/>
          </p:nvPr>
        </p:nvSpPr>
        <p:spPr>
          <a:xfrm>
            <a:off x="838200" y="1825625"/>
            <a:ext cx="9626600" cy="4351338"/>
          </a:xfrm>
        </p:spPr>
        <p:txBody>
          <a:bodyPr>
            <a:normAutofit/>
          </a:bodyPr>
          <a:lstStyle/>
          <a:p>
            <a:r>
              <a:rPr lang="de-DE" dirty="0"/>
              <a:t>Der Blick auf unsere Jüngsten in der Gesellschaft soll hiermit gestärkt werden. </a:t>
            </a:r>
          </a:p>
          <a:p>
            <a:r>
              <a:rPr lang="de-DE" dirty="0"/>
              <a:t>Sofern der Aufwand für eine eigene Vereinsgründung als zu hoch angesehen werden sollte, empfiehlt es sich, für jede Kommune bzw. jeden Verein einen Blick in die eigene Satzung zu werfen und zu prüfen, ob die Kinderfeuerwehr darin bereits Berücksichtigung findet. </a:t>
            </a:r>
          </a:p>
          <a:p>
            <a:pPr marL="0" indent="0">
              <a:buNone/>
            </a:pPr>
            <a:endParaRPr lang="de-DE" dirty="0"/>
          </a:p>
          <a:p>
            <a:pPr marL="0" indent="0" algn="ctr">
              <a:buNone/>
            </a:pPr>
            <a:r>
              <a:rPr lang="de-DE" dirty="0"/>
              <a:t>Herzlichen Dank für Ihre Aufmerksamkeit!  </a:t>
            </a:r>
          </a:p>
        </p:txBody>
      </p:sp>
    </p:spTree>
    <p:extLst>
      <p:ext uri="{BB962C8B-B14F-4D97-AF65-F5344CB8AC3E}">
        <p14:creationId xmlns:p14="http://schemas.microsoft.com/office/powerpoint/2010/main" val="347835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E30913-C574-F0CE-E598-36C9A6940C84}"/>
              </a:ext>
            </a:extLst>
          </p:cNvPr>
          <p:cNvSpPr>
            <a:spLocks noGrp="1"/>
          </p:cNvSpPr>
          <p:nvPr>
            <p:ph type="title"/>
          </p:nvPr>
        </p:nvSpPr>
        <p:spPr/>
        <p:txBody>
          <a:bodyPr>
            <a:noAutofit/>
          </a:bodyPr>
          <a:lstStyle/>
          <a:p>
            <a:r>
              <a:rPr lang="de-DE" sz="3000" b="0" i="0" u="none" strike="noStrike" baseline="0" dirty="0">
                <a:solidFill>
                  <a:srgbClr val="000000"/>
                </a:solidFill>
                <a:latin typeface="Verdana" panose="020B0604030504040204" pitchFamily="34" charset="0"/>
              </a:rPr>
              <a:t>Ein Förderverein für die ortsübergreifende </a:t>
            </a:r>
            <a:br>
              <a:rPr lang="de-DE" sz="3000" b="0" i="0" u="none" strike="noStrike" baseline="0" dirty="0">
                <a:solidFill>
                  <a:srgbClr val="000000"/>
                </a:solidFill>
                <a:latin typeface="Verdana" panose="020B0604030504040204" pitchFamily="34" charset="0"/>
              </a:rPr>
            </a:br>
            <a:r>
              <a:rPr lang="de-DE" sz="3000" b="1" i="0" u="none" strike="noStrike" baseline="0" dirty="0">
                <a:solidFill>
                  <a:srgbClr val="000000"/>
                </a:solidFill>
                <a:latin typeface="Verdana" panose="020B0604030504040204" pitchFamily="34" charset="0"/>
              </a:rPr>
              <a:t>Minifeuerwehr Wettenberg</a:t>
            </a:r>
            <a:endParaRPr lang="de-DE" sz="3000" dirty="0"/>
          </a:p>
        </p:txBody>
      </p:sp>
      <p:sp>
        <p:nvSpPr>
          <p:cNvPr id="3" name="Inhaltsplatzhalter 2">
            <a:extLst>
              <a:ext uri="{FF2B5EF4-FFF2-40B4-BE49-F238E27FC236}">
                <a16:creationId xmlns:a16="http://schemas.microsoft.com/office/drawing/2014/main" id="{8AB4B10B-43DF-FB37-6039-A02FE0A6B59D}"/>
              </a:ext>
            </a:extLst>
          </p:cNvPr>
          <p:cNvSpPr>
            <a:spLocks noGrp="1"/>
          </p:cNvSpPr>
          <p:nvPr>
            <p:ph idx="1"/>
          </p:nvPr>
        </p:nvSpPr>
        <p:spPr>
          <a:xfrm>
            <a:off x="828869" y="2441275"/>
            <a:ext cx="10515600" cy="3651709"/>
          </a:xfrm>
        </p:spPr>
        <p:txBody>
          <a:bodyPr>
            <a:normAutofit/>
          </a:bodyPr>
          <a:lstStyle/>
          <a:p>
            <a:pPr>
              <a:lnSpc>
                <a:spcPct val="150000"/>
              </a:lnSpc>
            </a:pPr>
            <a:r>
              <a:rPr lang="de-DE" sz="2200" dirty="0">
                <a:solidFill>
                  <a:srgbClr val="000000"/>
                </a:solidFill>
                <a:latin typeface="Verdana" panose="020B0604030504040204" pitchFamily="34" charset="0"/>
              </a:rPr>
              <a:t>Warum noch ein Feuerwehrverein? </a:t>
            </a:r>
            <a:br>
              <a:rPr lang="de-DE" sz="2200" dirty="0">
                <a:solidFill>
                  <a:srgbClr val="000000"/>
                </a:solidFill>
                <a:latin typeface="Verdana" panose="020B0604030504040204" pitchFamily="34" charset="0"/>
              </a:rPr>
            </a:br>
            <a:r>
              <a:rPr lang="de-DE" sz="2200" dirty="0">
                <a:solidFill>
                  <a:srgbClr val="000000"/>
                </a:solidFill>
                <a:latin typeface="Verdana" panose="020B0604030504040204" pitchFamily="34" charset="0"/>
              </a:rPr>
              <a:t>- Darstellung der vorhandenen Situation </a:t>
            </a:r>
            <a:br>
              <a:rPr lang="de-DE" sz="2200" dirty="0">
                <a:solidFill>
                  <a:srgbClr val="000000"/>
                </a:solidFill>
                <a:latin typeface="Verdana" panose="020B0604030504040204" pitchFamily="34" charset="0"/>
              </a:rPr>
            </a:br>
            <a:r>
              <a:rPr lang="de-DE" sz="2200" dirty="0">
                <a:solidFill>
                  <a:srgbClr val="000000"/>
                </a:solidFill>
                <a:latin typeface="Verdana" panose="020B0604030504040204" pitchFamily="34" charset="0"/>
              </a:rPr>
              <a:t>- Unterschied zu den bereits bestehenden Fördervereinen </a:t>
            </a:r>
          </a:p>
          <a:p>
            <a:pPr>
              <a:lnSpc>
                <a:spcPct val="150000"/>
              </a:lnSpc>
            </a:pPr>
            <a:r>
              <a:rPr lang="de-DE" sz="2200" b="0" i="0" u="none" strike="noStrike" baseline="0" dirty="0">
                <a:solidFill>
                  <a:srgbClr val="000000"/>
                </a:solidFill>
                <a:latin typeface="Verdana" panose="020B0604030504040204" pitchFamily="34" charset="0"/>
              </a:rPr>
              <a:t>Wie gründet man einen Verein? </a:t>
            </a:r>
          </a:p>
          <a:p>
            <a:pPr>
              <a:lnSpc>
                <a:spcPct val="150000"/>
              </a:lnSpc>
            </a:pPr>
            <a:r>
              <a:rPr lang="de-DE" sz="2200" dirty="0">
                <a:solidFill>
                  <a:srgbClr val="000000"/>
                </a:solidFill>
                <a:latin typeface="Verdana" panose="020B0604030504040204" pitchFamily="34" charset="0"/>
              </a:rPr>
              <a:t>Konkreter Ablauf</a:t>
            </a:r>
          </a:p>
          <a:p>
            <a:pPr>
              <a:lnSpc>
                <a:spcPct val="150000"/>
              </a:lnSpc>
            </a:pPr>
            <a:r>
              <a:rPr lang="de-DE" sz="2200" b="0" i="0" u="none" strike="noStrike" baseline="0" dirty="0">
                <a:solidFill>
                  <a:srgbClr val="000000"/>
                </a:solidFill>
                <a:latin typeface="Verdana" panose="020B0604030504040204" pitchFamily="34" charset="0"/>
              </a:rPr>
              <a:t>Ausblick/Fazit</a:t>
            </a:r>
          </a:p>
        </p:txBody>
      </p:sp>
    </p:spTree>
    <p:extLst>
      <p:ext uri="{BB962C8B-B14F-4D97-AF65-F5344CB8AC3E}">
        <p14:creationId xmlns:p14="http://schemas.microsoft.com/office/powerpoint/2010/main" val="134018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07E33A-F862-AD79-97DD-C6415C9B09A3}"/>
              </a:ext>
            </a:extLst>
          </p:cNvPr>
          <p:cNvSpPr>
            <a:spLocks noGrp="1"/>
          </p:cNvSpPr>
          <p:nvPr>
            <p:ph type="title"/>
          </p:nvPr>
        </p:nvSpPr>
        <p:spPr/>
        <p:txBody>
          <a:bodyPr>
            <a:normAutofit fontScale="90000"/>
          </a:bodyPr>
          <a:lstStyle/>
          <a:p>
            <a:r>
              <a:rPr lang="de-DE" dirty="0">
                <a:latin typeface="Verdana" panose="020B0604030504040204" pitchFamily="34" charset="0"/>
                <a:ea typeface="Verdana" panose="020B0604030504040204" pitchFamily="34" charset="0"/>
              </a:rPr>
              <a:t>Warum noch ein Feuerwehrverein?</a:t>
            </a:r>
          </a:p>
        </p:txBody>
      </p:sp>
      <p:sp>
        <p:nvSpPr>
          <p:cNvPr id="3" name="Inhaltsplatzhalter 2">
            <a:extLst>
              <a:ext uri="{FF2B5EF4-FFF2-40B4-BE49-F238E27FC236}">
                <a16:creationId xmlns:a16="http://schemas.microsoft.com/office/drawing/2014/main" id="{50C1D7BE-80A0-4BCF-148B-654C54F27290}"/>
              </a:ext>
            </a:extLst>
          </p:cNvPr>
          <p:cNvSpPr>
            <a:spLocks noGrp="1"/>
          </p:cNvSpPr>
          <p:nvPr>
            <p:ph idx="1"/>
          </p:nvPr>
        </p:nvSpPr>
        <p:spPr>
          <a:xfrm>
            <a:off x="461108" y="1846053"/>
            <a:ext cx="11019692" cy="4246931"/>
          </a:xfrm>
        </p:spPr>
        <p:txBody>
          <a:bodyPr>
            <a:normAutofit fontScale="47500" lnSpcReduction="20000"/>
          </a:bodyPr>
          <a:lstStyle/>
          <a:p>
            <a:pPr marL="0" indent="0" algn="just">
              <a:lnSpc>
                <a:spcPct val="150000"/>
              </a:lnSpc>
              <a:spcAft>
                <a:spcPts val="800"/>
              </a:spcAft>
              <a:buNone/>
            </a:pPr>
            <a:r>
              <a:rPr lang="de-DE" sz="3400" b="1" dirty="0">
                <a:latin typeface="Verdana" panose="020B0604030504040204" pitchFamily="34" charset="0"/>
                <a:ea typeface="Verdana" panose="020B0604030504040204" pitchFamily="34" charset="0"/>
                <a:cs typeface="Times New Roman" panose="02020603050405020304" pitchFamily="18" charset="0"/>
              </a:rPr>
              <a:t>Geschichte der Minifeuerwehr Wettenberg:</a:t>
            </a:r>
            <a:endParaRPr lang="de-DE" sz="3400" b="1"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buFontTx/>
              <a:buChar char="-"/>
            </a:pPr>
            <a:r>
              <a:rPr lang="de-DE" sz="3400" dirty="0">
                <a:effectLst/>
                <a:latin typeface="Verdana" panose="020B0604030504040204" pitchFamily="34" charset="0"/>
                <a:ea typeface="Verdana" panose="020B0604030504040204" pitchFamily="34" charset="0"/>
                <a:cs typeface="Times New Roman" panose="02020603050405020304" pitchFamily="18" charset="0"/>
              </a:rPr>
              <a:t>Gründung im Jahr 1993 durch den damaligen Wehrführer in Krofdorf-Gleiberg Roberto Röhrsheim</a:t>
            </a:r>
          </a:p>
          <a:p>
            <a:pPr algn="just">
              <a:lnSpc>
                <a:spcPct val="150000"/>
              </a:lnSpc>
              <a:spcAft>
                <a:spcPts val="800"/>
              </a:spcAft>
              <a:buFontTx/>
              <a:buChar char="-"/>
            </a:pPr>
            <a:r>
              <a:rPr lang="de-DE" sz="3400" dirty="0">
                <a:effectLst/>
                <a:latin typeface="Verdana" panose="020B0604030504040204" pitchFamily="34" charset="0"/>
                <a:ea typeface="Verdana" panose="020B0604030504040204" pitchFamily="34" charset="0"/>
                <a:cs typeface="Times New Roman" panose="02020603050405020304" pitchFamily="18" charset="0"/>
              </a:rPr>
              <a:t>eine der ersten Kinderfeuerwehren in Hessen (wohl die erste im Landkreis Gießen) für Kinder zwischen 5-9 Jahren</a:t>
            </a:r>
          </a:p>
          <a:p>
            <a:pPr algn="just">
              <a:lnSpc>
                <a:spcPct val="150000"/>
              </a:lnSpc>
              <a:spcAft>
                <a:spcPts val="800"/>
              </a:spcAft>
              <a:buFontTx/>
              <a:buChar char="-"/>
            </a:pPr>
            <a:r>
              <a:rPr lang="de-DE" sz="3400" dirty="0">
                <a:latin typeface="Verdana" panose="020B0604030504040204" pitchFamily="34" charset="0"/>
                <a:ea typeface="Verdana" panose="020B0604030504040204" pitchFamily="34" charset="0"/>
                <a:cs typeface="Times New Roman" panose="02020603050405020304" pitchFamily="18" charset="0"/>
              </a:rPr>
              <a:t>ursprünglich T</a:t>
            </a:r>
            <a:r>
              <a:rPr lang="de-DE" sz="3400" dirty="0">
                <a:effectLst/>
                <a:latin typeface="Verdana" panose="020B0604030504040204" pitchFamily="34" charset="0"/>
                <a:ea typeface="Verdana" panose="020B0604030504040204" pitchFamily="34" charset="0"/>
                <a:cs typeface="Times New Roman" panose="02020603050405020304" pitchFamily="18" charset="0"/>
              </a:rPr>
              <a:t>eil des Fördervereins der Freiwilligen Feuerwehr Krofdorf-Gleiberg e.V.</a:t>
            </a:r>
          </a:p>
          <a:p>
            <a:pPr algn="just">
              <a:lnSpc>
                <a:spcPct val="150000"/>
              </a:lnSpc>
              <a:spcAft>
                <a:spcPts val="800"/>
              </a:spcAft>
              <a:buFontTx/>
              <a:buChar char="-"/>
            </a:pPr>
            <a:r>
              <a:rPr lang="de-DE" sz="3400" dirty="0">
                <a:effectLst/>
                <a:latin typeface="Verdana" panose="020B0604030504040204" pitchFamily="34" charset="0"/>
                <a:ea typeface="Verdana" panose="020B0604030504040204" pitchFamily="34" charset="0"/>
                <a:cs typeface="Times New Roman" panose="02020603050405020304" pitchFamily="18" charset="0"/>
              </a:rPr>
              <a:t>Durch die Aufnahme von Kindergruppen in das Hessische Brand und Katastrophenschutzgesetz im Jahr 2007 ab dem 6. Lebensjahr wurde die Kinderfeuerwehr den Kommunen als eigene Gruppe unterstellt: Aufnahme in Feuerwehrsatzung, für 5-Jährige: VVS Mitglied in Feuerwehrverein </a:t>
            </a:r>
          </a:p>
          <a:p>
            <a:pPr marL="0" indent="0" algn="just">
              <a:lnSpc>
                <a:spcPct val="150000"/>
              </a:lnSpc>
              <a:spcAft>
                <a:spcPts val="800"/>
              </a:spcAft>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 </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sz="2400" dirty="0"/>
          </a:p>
        </p:txBody>
      </p:sp>
    </p:spTree>
    <p:extLst>
      <p:ext uri="{BB962C8B-B14F-4D97-AF65-F5344CB8AC3E}">
        <p14:creationId xmlns:p14="http://schemas.microsoft.com/office/powerpoint/2010/main" val="50368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07E33A-F862-AD79-97DD-C6415C9B09A3}"/>
              </a:ext>
            </a:extLst>
          </p:cNvPr>
          <p:cNvSpPr>
            <a:spLocks noGrp="1"/>
          </p:cNvSpPr>
          <p:nvPr>
            <p:ph type="title"/>
          </p:nvPr>
        </p:nvSpPr>
        <p:spPr/>
        <p:txBody>
          <a:bodyPr>
            <a:normAutofit fontScale="90000"/>
          </a:bodyPr>
          <a:lstStyle/>
          <a:p>
            <a:r>
              <a:rPr lang="de-DE" dirty="0">
                <a:latin typeface="Verdana" panose="020B0604030504040204" pitchFamily="34" charset="0"/>
                <a:ea typeface="Verdana" panose="020B0604030504040204" pitchFamily="34" charset="0"/>
              </a:rPr>
              <a:t>Warum noch ein Feuerwehrverein?</a:t>
            </a:r>
          </a:p>
        </p:txBody>
      </p:sp>
      <p:sp>
        <p:nvSpPr>
          <p:cNvPr id="3" name="Inhaltsplatzhalter 2">
            <a:extLst>
              <a:ext uri="{FF2B5EF4-FFF2-40B4-BE49-F238E27FC236}">
                <a16:creationId xmlns:a16="http://schemas.microsoft.com/office/drawing/2014/main" id="{50C1D7BE-80A0-4BCF-148B-654C54F27290}"/>
              </a:ext>
            </a:extLst>
          </p:cNvPr>
          <p:cNvSpPr>
            <a:spLocks noGrp="1"/>
          </p:cNvSpPr>
          <p:nvPr>
            <p:ph idx="1"/>
          </p:nvPr>
        </p:nvSpPr>
        <p:spPr>
          <a:xfrm>
            <a:off x="304800" y="1846053"/>
            <a:ext cx="11254153" cy="4246931"/>
          </a:xfrm>
        </p:spPr>
        <p:txBody>
          <a:bodyPr>
            <a:normAutofit/>
          </a:bodyPr>
          <a:lstStyle/>
          <a:p>
            <a:pPr marL="0" indent="0">
              <a:buNone/>
            </a:pPr>
            <a:r>
              <a:rPr lang="de-DE" sz="2400" b="1" dirty="0">
                <a:latin typeface="Verdana" panose="020B0604030504040204" pitchFamily="34" charset="0"/>
                <a:ea typeface="Verdana" panose="020B0604030504040204" pitchFamily="34" charset="0"/>
              </a:rPr>
              <a:t>Situation in Wettenberg</a:t>
            </a:r>
            <a:r>
              <a:rPr lang="de-DE" sz="2400" dirty="0">
                <a:latin typeface="Verdana" panose="020B0604030504040204" pitchFamily="34" charset="0"/>
                <a:ea typeface="Verdana" panose="020B0604030504040204" pitchFamily="34" charset="0"/>
              </a:rPr>
              <a:t>: </a:t>
            </a:r>
          </a:p>
          <a:p>
            <a:pPr marL="0" indent="0">
              <a:buNone/>
            </a:pPr>
            <a:r>
              <a:rPr lang="de-DE" sz="2400" dirty="0">
                <a:latin typeface="Verdana" panose="020B0604030504040204" pitchFamily="34" charset="0"/>
                <a:ea typeface="Verdana" panose="020B0604030504040204" pitchFamily="34" charset="0"/>
              </a:rPr>
              <a:t>Jeder der 3 Ortsteile </a:t>
            </a:r>
            <a:r>
              <a:rPr lang="de-DE" sz="2400" dirty="0" err="1">
                <a:latin typeface="Verdana" panose="020B0604030504040204" pitchFamily="34" charset="0"/>
                <a:ea typeface="Verdana" panose="020B0604030504040204" pitchFamily="34" charset="0"/>
              </a:rPr>
              <a:t>Launsbach</a:t>
            </a:r>
            <a:r>
              <a:rPr lang="de-DE" sz="2400" dirty="0">
                <a:latin typeface="Verdana" panose="020B0604030504040204" pitchFamily="34" charset="0"/>
                <a:ea typeface="Verdana" panose="020B0604030504040204" pitchFamily="34" charset="0"/>
              </a:rPr>
              <a:t>, Krofdorf-Gleiberg und Wißmar verfügt über einen eigenen Förderverein für die Einsatzabteilungen und Jugendfeuerwehrgruppen des jeweiligen Ortsteils zur Unterstützung des Einsatz- und Ausbildungsbetriebes sowie auch zur Kameradschaftspflege.</a:t>
            </a:r>
          </a:p>
          <a:p>
            <a:pPr marL="0" indent="0">
              <a:buNone/>
            </a:pPr>
            <a:endParaRPr lang="de-DE" sz="2400" dirty="0">
              <a:latin typeface="Verdana" panose="020B0604030504040204" pitchFamily="34" charset="0"/>
              <a:ea typeface="Verdana" panose="020B0604030504040204" pitchFamily="34" charset="0"/>
            </a:endParaRPr>
          </a:p>
          <a:p>
            <a:pPr marL="0" indent="0">
              <a:buNone/>
            </a:pPr>
            <a:r>
              <a:rPr lang="de-DE" sz="2400" b="1" dirty="0">
                <a:latin typeface="Verdana" panose="020B0604030504040204" pitchFamily="34" charset="0"/>
                <a:ea typeface="Verdana" panose="020B0604030504040204" pitchFamily="34" charset="0"/>
              </a:rPr>
              <a:t>Problem: </a:t>
            </a:r>
          </a:p>
          <a:p>
            <a:pPr marL="0" indent="0">
              <a:buNone/>
            </a:pPr>
            <a:r>
              <a:rPr lang="de-DE" sz="2400" dirty="0">
                <a:latin typeface="Verdana" panose="020B0604030504040204" pitchFamily="34" charset="0"/>
                <a:ea typeface="Verdana" panose="020B0604030504040204" pitchFamily="34" charset="0"/>
              </a:rPr>
              <a:t>Keine der vorhandenen Satzungen umfasst explizit die Minifeuerwehr, aber die Kinderfeuerwehr existiert für alle drei Ortsteile zusammen.</a:t>
            </a:r>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1393660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07E33A-F862-AD79-97DD-C6415C9B09A3}"/>
              </a:ext>
            </a:extLst>
          </p:cNvPr>
          <p:cNvSpPr>
            <a:spLocks noGrp="1"/>
          </p:cNvSpPr>
          <p:nvPr>
            <p:ph type="title"/>
          </p:nvPr>
        </p:nvSpPr>
        <p:spPr/>
        <p:txBody>
          <a:bodyPr>
            <a:normAutofit fontScale="90000"/>
          </a:bodyPr>
          <a:lstStyle/>
          <a:p>
            <a:r>
              <a:rPr lang="de-DE" dirty="0">
                <a:latin typeface="Verdana" panose="020B0604030504040204" pitchFamily="34" charset="0"/>
                <a:ea typeface="Verdana" panose="020B0604030504040204" pitchFamily="34" charset="0"/>
              </a:rPr>
              <a:t>Warum noch ein Feuerwehrverein?</a:t>
            </a:r>
          </a:p>
        </p:txBody>
      </p:sp>
      <p:sp>
        <p:nvSpPr>
          <p:cNvPr id="3" name="Inhaltsplatzhalter 2">
            <a:extLst>
              <a:ext uri="{FF2B5EF4-FFF2-40B4-BE49-F238E27FC236}">
                <a16:creationId xmlns:a16="http://schemas.microsoft.com/office/drawing/2014/main" id="{50C1D7BE-80A0-4BCF-148B-654C54F27290}"/>
              </a:ext>
            </a:extLst>
          </p:cNvPr>
          <p:cNvSpPr>
            <a:spLocks noGrp="1"/>
          </p:cNvSpPr>
          <p:nvPr>
            <p:ph idx="1"/>
          </p:nvPr>
        </p:nvSpPr>
        <p:spPr>
          <a:xfrm>
            <a:off x="453292" y="1846053"/>
            <a:ext cx="11035323" cy="4246931"/>
          </a:xfrm>
        </p:spPr>
        <p:txBody>
          <a:bodyPr>
            <a:normAutofit/>
          </a:bodyPr>
          <a:lstStyle/>
          <a:p>
            <a:pPr marL="0" indent="0">
              <a:buNone/>
            </a:pPr>
            <a:r>
              <a:rPr lang="de-DE" sz="2400" b="1" dirty="0">
                <a:latin typeface="Verdana" panose="020B0604030504040204" pitchFamily="34" charset="0"/>
                <a:ea typeface="Verdana" panose="020B0604030504040204" pitchFamily="34" charset="0"/>
              </a:rPr>
              <a:t>Lösung: </a:t>
            </a:r>
          </a:p>
          <a:p>
            <a:pPr marL="0" indent="0">
              <a:buNone/>
            </a:pPr>
            <a:r>
              <a:rPr lang="de-DE" sz="2400" dirty="0">
                <a:latin typeface="Verdana" panose="020B0604030504040204" pitchFamily="34" charset="0"/>
                <a:ea typeface="Verdana" panose="020B0604030504040204" pitchFamily="34" charset="0"/>
              </a:rPr>
              <a:t>Ein Förderverein für die Minifeuerwehr Wettenberg:</a:t>
            </a:r>
          </a:p>
          <a:p>
            <a:pPr marL="0" indent="0">
              <a:buNone/>
            </a:pPr>
            <a:r>
              <a:rPr lang="de-DE" sz="2400" dirty="0">
                <a:latin typeface="Verdana" panose="020B0604030504040204" pitchFamily="34" charset="0"/>
                <a:ea typeface="Verdana" panose="020B0604030504040204" pitchFamily="34" charset="0"/>
              </a:rPr>
              <a:t>Dieser soll gemeindeübergreifend die Aktivitäten der Minifeuerwehr-kinder im Alter von unter 10 Jahren fördern sowie den Betreuern eine Plattform für die  Organisation bzw. Unterstützung ihrer Arbeit bieten. </a:t>
            </a:r>
          </a:p>
          <a:p>
            <a:pPr marL="0" indent="0">
              <a:buNone/>
            </a:pPr>
            <a:r>
              <a:rPr lang="de-DE" sz="2400" dirty="0">
                <a:latin typeface="Verdana" panose="020B0604030504040204" pitchFamily="34" charset="0"/>
                <a:ea typeface="Verdana" panose="020B0604030504040204" pitchFamily="34" charset="0"/>
              </a:rPr>
              <a:t>Dabei stellt der Verein den Umgang mit Kindern in den Vordergrund noch vor die feuerwehrtechnische Ausbildung und fördert die ortsteilübergreifende Verständigung in der Feuerwehr (Kinder lernen </a:t>
            </a:r>
            <a:r>
              <a:rPr lang="de-DE" sz="2400" dirty="0">
                <a:solidFill>
                  <a:srgbClr val="FF0000"/>
                </a:solidFill>
                <a:latin typeface="Verdana" panose="020B0604030504040204" pitchFamily="34" charset="0"/>
                <a:ea typeface="Verdana" panose="020B0604030504040204" pitchFamily="34" charset="0"/>
              </a:rPr>
              <a:t>DIE</a:t>
            </a:r>
            <a:r>
              <a:rPr lang="de-DE" sz="2400" dirty="0">
                <a:latin typeface="Verdana" panose="020B0604030504040204" pitchFamily="34" charset="0"/>
                <a:ea typeface="Verdana" panose="020B0604030504040204" pitchFamily="34" charset="0"/>
              </a:rPr>
              <a:t> Feuerwehr Wettenberg kennen, Verabschiedung von Ortsteildenken)</a:t>
            </a:r>
          </a:p>
          <a:p>
            <a:endParaRPr lang="de-DE" sz="2400" dirty="0"/>
          </a:p>
        </p:txBody>
      </p:sp>
    </p:spTree>
    <p:extLst>
      <p:ext uri="{BB962C8B-B14F-4D97-AF65-F5344CB8AC3E}">
        <p14:creationId xmlns:p14="http://schemas.microsoft.com/office/powerpoint/2010/main" val="381053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F37ED8-693E-6B54-B28C-4F9E2B152240}"/>
              </a:ext>
            </a:extLst>
          </p:cNvPr>
          <p:cNvSpPr>
            <a:spLocks noGrp="1"/>
          </p:cNvSpPr>
          <p:nvPr>
            <p:ph type="title"/>
          </p:nvPr>
        </p:nvSpPr>
        <p:spPr/>
        <p:txBody>
          <a:bodyPr>
            <a:normAutofit fontScale="90000"/>
          </a:bodyPr>
          <a:lstStyle/>
          <a:p>
            <a:br>
              <a:rPr lang="de-DE" dirty="0">
                <a:latin typeface="Verdana" panose="020B0604030504040204" pitchFamily="34" charset="0"/>
                <a:ea typeface="Verdana" panose="020B0604030504040204" pitchFamily="34" charset="0"/>
              </a:rPr>
            </a:br>
            <a:r>
              <a:rPr lang="de-DE" dirty="0">
                <a:latin typeface="Verdana" panose="020B0604030504040204" pitchFamily="34" charset="0"/>
                <a:ea typeface="Verdana" panose="020B0604030504040204" pitchFamily="34" charset="0"/>
              </a:rPr>
              <a:t>Wie gründet man einen Verein?</a:t>
            </a:r>
            <a:br>
              <a:rPr lang="de-DE" dirty="0"/>
            </a:br>
            <a:endParaRPr lang="de-DE" dirty="0"/>
          </a:p>
        </p:txBody>
      </p:sp>
      <p:sp>
        <p:nvSpPr>
          <p:cNvPr id="3" name="Inhaltsplatzhalter 2">
            <a:extLst>
              <a:ext uri="{FF2B5EF4-FFF2-40B4-BE49-F238E27FC236}">
                <a16:creationId xmlns:a16="http://schemas.microsoft.com/office/drawing/2014/main" id="{A2DF4585-F052-565D-1963-A8135F23BA74}"/>
              </a:ext>
            </a:extLst>
          </p:cNvPr>
          <p:cNvSpPr>
            <a:spLocks noGrp="1"/>
          </p:cNvSpPr>
          <p:nvPr>
            <p:ph sz="half" idx="1"/>
          </p:nvPr>
        </p:nvSpPr>
        <p:spPr>
          <a:xfrm>
            <a:off x="804985" y="1699404"/>
            <a:ext cx="10819393" cy="4477559"/>
          </a:xfrm>
        </p:spPr>
        <p:txBody>
          <a:bodyPr>
            <a:normAutofit/>
          </a:bodyPr>
          <a:lstStyle/>
          <a:p>
            <a:pPr>
              <a:lnSpc>
                <a:spcPct val="200000"/>
              </a:lnSpc>
              <a:buFontTx/>
              <a:buChar char="-"/>
            </a:pPr>
            <a:r>
              <a:rPr lang="de-DE" sz="2000" dirty="0">
                <a:latin typeface="Verdana" panose="020B0604030504040204" pitchFamily="34" charset="0"/>
                <a:ea typeface="Verdana" panose="020B0604030504040204" pitchFamily="34" charset="0"/>
              </a:rPr>
              <a:t>Was ist ein Verein?</a:t>
            </a:r>
          </a:p>
          <a:p>
            <a:pPr>
              <a:lnSpc>
                <a:spcPct val="200000"/>
              </a:lnSpc>
              <a:buFontTx/>
              <a:buChar char="-"/>
            </a:pPr>
            <a:r>
              <a:rPr lang="de-DE" sz="2000" dirty="0">
                <a:latin typeface="Verdana" panose="020B0604030504040204" pitchFamily="34" charset="0"/>
                <a:ea typeface="Verdana" panose="020B0604030504040204" pitchFamily="34" charset="0"/>
              </a:rPr>
              <a:t>Welche Formen gibt es?</a:t>
            </a:r>
          </a:p>
          <a:p>
            <a:pPr>
              <a:lnSpc>
                <a:spcPct val="200000"/>
              </a:lnSpc>
              <a:buFontTx/>
              <a:buChar char="-"/>
            </a:pPr>
            <a:r>
              <a:rPr lang="de-DE" sz="2000" dirty="0">
                <a:latin typeface="Verdana" panose="020B0604030504040204" pitchFamily="34" charset="0"/>
                <a:ea typeface="Verdana" panose="020B0604030504040204" pitchFamily="34" charset="0"/>
              </a:rPr>
              <a:t>Was muss ein Verein alles haben? (Organe, Satzung, etc.)</a:t>
            </a:r>
          </a:p>
          <a:p>
            <a:pPr>
              <a:lnSpc>
                <a:spcPct val="200000"/>
              </a:lnSpc>
              <a:buFontTx/>
              <a:buChar char="-"/>
            </a:pPr>
            <a:r>
              <a:rPr lang="de-DE" sz="2000" dirty="0">
                <a:latin typeface="Verdana" panose="020B0604030504040204" pitchFamily="34" charset="0"/>
                <a:ea typeface="Verdana" panose="020B0604030504040204" pitchFamily="34" charset="0"/>
              </a:rPr>
              <a:t>Wie läuft eine Gründung ab?</a:t>
            </a:r>
          </a:p>
          <a:p>
            <a:pPr>
              <a:lnSpc>
                <a:spcPct val="200000"/>
              </a:lnSpc>
              <a:buFontTx/>
              <a:buChar char="-"/>
            </a:pPr>
            <a:r>
              <a:rPr lang="de-DE" sz="2000" dirty="0">
                <a:latin typeface="Verdana" panose="020B0604030504040204" pitchFamily="34" charset="0"/>
                <a:ea typeface="Verdana" panose="020B0604030504040204" pitchFamily="34" charset="0"/>
              </a:rPr>
              <a:t>Wo bekommt man Infos her?</a:t>
            </a:r>
          </a:p>
          <a:p>
            <a:pPr>
              <a:lnSpc>
                <a:spcPct val="170000"/>
              </a:lnSpc>
              <a:buFontTx/>
              <a:buChar char="-"/>
            </a:pPr>
            <a:endParaRPr lang="de-DE" sz="2500" dirty="0"/>
          </a:p>
          <a:p>
            <a:pPr>
              <a:lnSpc>
                <a:spcPct val="170000"/>
              </a:lnSpc>
              <a:buFontTx/>
              <a:buChar char="-"/>
            </a:pPr>
            <a:endParaRPr lang="de-DE" sz="2500" dirty="0"/>
          </a:p>
          <a:p>
            <a:pPr>
              <a:lnSpc>
                <a:spcPct val="170000"/>
              </a:lnSpc>
              <a:buFontTx/>
              <a:buChar char="-"/>
            </a:pPr>
            <a:endParaRPr lang="de-DE" sz="2500" dirty="0"/>
          </a:p>
          <a:p>
            <a:pPr>
              <a:lnSpc>
                <a:spcPct val="170000"/>
              </a:lnSpc>
              <a:buFontTx/>
              <a:buChar char="-"/>
            </a:pPr>
            <a:endParaRPr lang="de-DE" sz="2500" dirty="0"/>
          </a:p>
          <a:p>
            <a:pPr>
              <a:lnSpc>
                <a:spcPct val="170000"/>
              </a:lnSpc>
              <a:buFontTx/>
              <a:buChar char="-"/>
            </a:pPr>
            <a:endParaRPr lang="de-DE" sz="2500" dirty="0"/>
          </a:p>
          <a:p>
            <a:pPr>
              <a:lnSpc>
                <a:spcPct val="170000"/>
              </a:lnSpc>
              <a:buFontTx/>
              <a:buChar char="-"/>
            </a:pPr>
            <a:endParaRPr lang="de-DE" sz="3800" dirty="0"/>
          </a:p>
        </p:txBody>
      </p:sp>
    </p:spTree>
    <p:extLst>
      <p:ext uri="{BB962C8B-B14F-4D97-AF65-F5344CB8AC3E}">
        <p14:creationId xmlns:p14="http://schemas.microsoft.com/office/powerpoint/2010/main" val="3624103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F37ED8-693E-6B54-B28C-4F9E2B152240}"/>
              </a:ext>
            </a:extLst>
          </p:cNvPr>
          <p:cNvSpPr>
            <a:spLocks noGrp="1"/>
          </p:cNvSpPr>
          <p:nvPr>
            <p:ph type="title"/>
          </p:nvPr>
        </p:nvSpPr>
        <p:spPr/>
        <p:txBody>
          <a:bodyPr>
            <a:normAutofit fontScale="90000"/>
          </a:bodyPr>
          <a:lstStyle/>
          <a:p>
            <a:r>
              <a:rPr lang="de-DE" dirty="0">
                <a:latin typeface="Verdana" panose="020B0604030504040204" pitchFamily="34" charset="0"/>
                <a:ea typeface="Verdana" panose="020B0604030504040204" pitchFamily="34" charset="0"/>
              </a:rPr>
              <a:t>Was ist ein Verein?</a:t>
            </a:r>
            <a:br>
              <a:rPr lang="de-DE" dirty="0">
                <a:latin typeface="Verdana" panose="020B0604030504040204" pitchFamily="34" charset="0"/>
                <a:ea typeface="Verdana" panose="020B0604030504040204" pitchFamily="34" charset="0"/>
              </a:rPr>
            </a:br>
            <a:r>
              <a:rPr lang="de-DE" dirty="0">
                <a:latin typeface="Verdana" panose="020B0604030504040204" pitchFamily="34" charset="0"/>
                <a:ea typeface="Verdana" panose="020B0604030504040204" pitchFamily="34" charset="0"/>
              </a:rPr>
              <a:t>Welche Formen gibt es?</a:t>
            </a:r>
          </a:p>
        </p:txBody>
      </p:sp>
      <p:sp>
        <p:nvSpPr>
          <p:cNvPr id="3" name="Inhaltsplatzhalter 2">
            <a:extLst>
              <a:ext uri="{FF2B5EF4-FFF2-40B4-BE49-F238E27FC236}">
                <a16:creationId xmlns:a16="http://schemas.microsoft.com/office/drawing/2014/main" id="{A2DF4585-F052-565D-1963-A8135F23BA74}"/>
              </a:ext>
            </a:extLst>
          </p:cNvPr>
          <p:cNvSpPr>
            <a:spLocks noGrp="1"/>
          </p:cNvSpPr>
          <p:nvPr>
            <p:ph sz="half" idx="1"/>
          </p:nvPr>
        </p:nvSpPr>
        <p:spPr>
          <a:xfrm>
            <a:off x="838200" y="1699404"/>
            <a:ext cx="10786178" cy="4477559"/>
          </a:xfrm>
        </p:spPr>
        <p:txBody>
          <a:bodyPr>
            <a:normAutofit fontScale="55000" lnSpcReduction="20000"/>
          </a:bodyPr>
          <a:lstStyle/>
          <a:p>
            <a:pPr marL="0" indent="0">
              <a:lnSpc>
                <a:spcPct val="170000"/>
              </a:lnSpc>
              <a:buNone/>
            </a:pPr>
            <a:r>
              <a:rPr lang="de-DE" sz="4000" b="1" dirty="0">
                <a:latin typeface="Verdana" panose="020B0604030504040204" pitchFamily="34" charset="0"/>
                <a:ea typeface="Verdana" panose="020B0604030504040204" pitchFamily="34" charset="0"/>
              </a:rPr>
              <a:t>Definition</a:t>
            </a:r>
            <a:r>
              <a:rPr lang="de-DE" dirty="0">
                <a:latin typeface="Verdana" panose="020B0604030504040204" pitchFamily="34" charset="0"/>
                <a:ea typeface="Verdana" panose="020B0604030504040204" pitchFamily="34" charset="0"/>
              </a:rPr>
              <a:t>: </a:t>
            </a:r>
          </a:p>
          <a:p>
            <a:pPr marL="0" indent="0">
              <a:lnSpc>
                <a:spcPct val="170000"/>
              </a:lnSpc>
              <a:buNone/>
            </a:pPr>
            <a:r>
              <a:rPr lang="de-DE" dirty="0">
                <a:latin typeface="Verdana" panose="020B0604030504040204" pitchFamily="34" charset="0"/>
                <a:ea typeface="Verdana" panose="020B0604030504040204" pitchFamily="34" charset="0"/>
              </a:rPr>
              <a:t>Ein Verein ist eine auf Dauer angelegte freiwillige Verbindung einer größeren Anzahl von Personen </a:t>
            </a:r>
            <a:r>
              <a:rPr lang="de-DE" b="1" dirty="0">
                <a:latin typeface="Verdana" panose="020B0604030504040204" pitchFamily="34" charset="0"/>
                <a:ea typeface="Verdana" panose="020B0604030504040204" pitchFamily="34" charset="0"/>
              </a:rPr>
              <a:t>zur Erreichung eines gemeinsamen Zwecks</a:t>
            </a:r>
            <a:r>
              <a:rPr lang="de-DE" dirty="0">
                <a:latin typeface="Verdana" panose="020B0604030504040204" pitchFamily="34" charset="0"/>
                <a:ea typeface="Verdana" panose="020B0604030504040204" pitchFamily="34" charset="0"/>
              </a:rPr>
              <a:t>, die nach ihrer Satzung </a:t>
            </a:r>
            <a:r>
              <a:rPr lang="de-DE" b="1" dirty="0">
                <a:latin typeface="Verdana" panose="020B0604030504040204" pitchFamily="34" charset="0"/>
                <a:ea typeface="Verdana" panose="020B0604030504040204" pitchFamily="34" charset="0"/>
              </a:rPr>
              <a:t>körperschaftlich organisiert </a:t>
            </a:r>
            <a:r>
              <a:rPr lang="de-DE" dirty="0">
                <a:latin typeface="Verdana" panose="020B0604030504040204" pitchFamily="34" charset="0"/>
                <a:ea typeface="Verdana" panose="020B0604030504040204" pitchFamily="34" charset="0"/>
              </a:rPr>
              <a:t>ist, die einen </a:t>
            </a:r>
            <a:r>
              <a:rPr lang="de-DE" b="1" dirty="0">
                <a:latin typeface="Verdana" panose="020B0604030504040204" pitchFamily="34" charset="0"/>
                <a:ea typeface="Verdana" panose="020B0604030504040204" pitchFamily="34" charset="0"/>
              </a:rPr>
              <a:t>Gesamtnamen</a:t>
            </a:r>
            <a:r>
              <a:rPr lang="de-DE" dirty="0">
                <a:latin typeface="Verdana" panose="020B0604030504040204" pitchFamily="34" charset="0"/>
                <a:ea typeface="Verdana" panose="020B0604030504040204" pitchFamily="34" charset="0"/>
              </a:rPr>
              <a:t> führt und auf eine </a:t>
            </a:r>
            <a:r>
              <a:rPr lang="de-DE" b="1" dirty="0">
                <a:latin typeface="Verdana" panose="020B0604030504040204" pitchFamily="34" charset="0"/>
                <a:ea typeface="Verdana" panose="020B0604030504040204" pitchFamily="34" charset="0"/>
              </a:rPr>
              <a:t>wechselnde Anzahl von Mitgliedern</a:t>
            </a:r>
            <a:r>
              <a:rPr lang="de-DE" dirty="0">
                <a:latin typeface="Verdana" panose="020B0604030504040204" pitchFamily="34" charset="0"/>
                <a:ea typeface="Verdana" panose="020B0604030504040204" pitchFamily="34" charset="0"/>
              </a:rPr>
              <a:t> angelegt ist. </a:t>
            </a:r>
          </a:p>
          <a:p>
            <a:pPr marL="0" indent="0">
              <a:lnSpc>
                <a:spcPct val="170000"/>
              </a:lnSpc>
              <a:buNone/>
            </a:pPr>
            <a:r>
              <a:rPr lang="de-DE" dirty="0">
                <a:latin typeface="Verdana" panose="020B0604030504040204" pitchFamily="34" charset="0"/>
                <a:ea typeface="Verdana" panose="020B0604030504040204" pitchFamily="34" charset="0"/>
              </a:rPr>
              <a:t>Man unterscheidet:</a:t>
            </a:r>
          </a:p>
          <a:p>
            <a:pPr marL="0" indent="0">
              <a:buNone/>
            </a:pPr>
            <a:r>
              <a:rPr lang="de-DE" u="sng" dirty="0">
                <a:latin typeface="Verdana" panose="020B0604030504040204" pitchFamily="34" charset="0"/>
                <a:ea typeface="Verdana" panose="020B0604030504040204" pitchFamily="34" charset="0"/>
              </a:rPr>
              <a:t>Idealverein </a:t>
            </a:r>
          </a:p>
          <a:p>
            <a:pPr marL="0" indent="0" algn="l">
              <a:buNone/>
            </a:pPr>
            <a:r>
              <a:rPr lang="de-DE" sz="2100" dirty="0">
                <a:latin typeface="Verdana" panose="020B0604030504040204" pitchFamily="34" charset="0"/>
                <a:ea typeface="Verdana" panose="020B0604030504040204" pitchFamily="34" charset="0"/>
              </a:rPr>
              <a:t>- Verfolgung gemeinnütziger Ziele</a:t>
            </a:r>
          </a:p>
          <a:p>
            <a:pPr marL="0" indent="0" algn="l">
              <a:buNone/>
            </a:pPr>
            <a:r>
              <a:rPr lang="de-DE" sz="2100" dirty="0">
                <a:latin typeface="Verdana" panose="020B0604030504040204" pitchFamily="34" charset="0"/>
                <a:ea typeface="Verdana" panose="020B0604030504040204" pitchFamily="34" charset="0"/>
              </a:rPr>
              <a:t>- Ein Idealverein ist anzunehmen, wenn ihm die Forderung der allgemeinen Interessen, insbesondere die Beratung und Betreuung der Mitglieder obliegt, der tatsächlich verfolgte Zweck ist maßgeblich.</a:t>
            </a:r>
          </a:p>
          <a:p>
            <a:pPr algn="l"/>
            <a:endParaRPr lang="de-DE" sz="2100" dirty="0">
              <a:latin typeface="Verdana" panose="020B0604030504040204" pitchFamily="34" charset="0"/>
              <a:ea typeface="Verdana" panose="020B0604030504040204" pitchFamily="34" charset="0"/>
            </a:endParaRPr>
          </a:p>
          <a:p>
            <a:pPr marL="0" indent="0" algn="l">
              <a:buNone/>
            </a:pPr>
            <a:r>
              <a:rPr lang="de-DE" u="sng" dirty="0">
                <a:latin typeface="Verdana" panose="020B0604030504040204" pitchFamily="34" charset="0"/>
                <a:ea typeface="Verdana" panose="020B0604030504040204" pitchFamily="34" charset="0"/>
              </a:rPr>
              <a:t>Wirtschaftlicher Verein </a:t>
            </a:r>
          </a:p>
          <a:p>
            <a:pPr marL="0" indent="0" algn="l">
              <a:buNone/>
            </a:pPr>
            <a:r>
              <a:rPr lang="de-DE" sz="2200" b="0" i="0" u="none" strike="noStrike" baseline="0" dirty="0">
                <a:latin typeface="Verdana" panose="020B0604030504040204" pitchFamily="34" charset="0"/>
                <a:ea typeface="Verdana" panose="020B0604030504040204" pitchFamily="34" charset="0"/>
              </a:rPr>
              <a:t>Ein Verein mit wirtschaftlicher Zweckrichtung erlangt die Rechtsfähigkeit durch staatliche Verleihung (Konzession).</a:t>
            </a:r>
            <a:endParaRPr lang="de-DE" sz="3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1767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F37ED8-693E-6B54-B28C-4F9E2B152240}"/>
              </a:ext>
            </a:extLst>
          </p:cNvPr>
          <p:cNvSpPr>
            <a:spLocks noGrp="1"/>
          </p:cNvSpPr>
          <p:nvPr>
            <p:ph type="title"/>
          </p:nvPr>
        </p:nvSpPr>
        <p:spPr/>
        <p:txBody>
          <a:bodyPr>
            <a:normAutofit/>
          </a:bodyPr>
          <a:lstStyle/>
          <a:p>
            <a:r>
              <a:rPr lang="de-DE" dirty="0">
                <a:latin typeface="Verdana" panose="020B0604030504040204" pitchFamily="34" charset="0"/>
                <a:ea typeface="Verdana" panose="020B0604030504040204" pitchFamily="34" charset="0"/>
              </a:rPr>
              <a:t>Welche Formen gibt es?</a:t>
            </a:r>
          </a:p>
        </p:txBody>
      </p:sp>
      <p:sp>
        <p:nvSpPr>
          <p:cNvPr id="3" name="Inhaltsplatzhalter 2">
            <a:extLst>
              <a:ext uri="{FF2B5EF4-FFF2-40B4-BE49-F238E27FC236}">
                <a16:creationId xmlns:a16="http://schemas.microsoft.com/office/drawing/2014/main" id="{A2DF4585-F052-565D-1963-A8135F23BA74}"/>
              </a:ext>
            </a:extLst>
          </p:cNvPr>
          <p:cNvSpPr>
            <a:spLocks noGrp="1"/>
          </p:cNvSpPr>
          <p:nvPr>
            <p:ph sz="half" idx="1"/>
          </p:nvPr>
        </p:nvSpPr>
        <p:spPr>
          <a:xfrm>
            <a:off x="838200" y="1825625"/>
            <a:ext cx="10786178" cy="4351338"/>
          </a:xfrm>
        </p:spPr>
        <p:txBody>
          <a:bodyPr>
            <a:normAutofit/>
          </a:bodyPr>
          <a:lstStyle/>
          <a:p>
            <a:pPr marL="0" indent="0">
              <a:buNone/>
            </a:pPr>
            <a:r>
              <a:rPr lang="de-DE" sz="2500" dirty="0">
                <a:latin typeface="Verdana" panose="020B0604030504040204" pitchFamily="34" charset="0"/>
                <a:ea typeface="Verdana" panose="020B0604030504040204" pitchFamily="34" charset="0"/>
              </a:rPr>
              <a:t>Unterschied rechtsfähiger/nichtrechtsfähiger Verein</a:t>
            </a:r>
          </a:p>
          <a:p>
            <a:pPr marL="0" indent="0" algn="l">
              <a:buNone/>
            </a:pPr>
            <a:r>
              <a:rPr lang="de-DE" sz="1800" b="1" i="0" u="sng" strike="noStrike" baseline="0" dirty="0">
                <a:latin typeface="Verdana" panose="020B0604030504040204" pitchFamily="34" charset="0"/>
                <a:ea typeface="Verdana" panose="020B0604030504040204" pitchFamily="34" charset="0"/>
              </a:rPr>
              <a:t>Der rechtsfähige Verein (e.V.) </a:t>
            </a:r>
          </a:p>
          <a:p>
            <a:pPr marL="0" indent="0" algn="l">
              <a:buNone/>
            </a:pPr>
            <a:r>
              <a:rPr lang="de-DE" sz="1800" b="0" i="0" u="none" strike="noStrike" baseline="0" dirty="0">
                <a:latin typeface="Verdana" panose="020B0604030504040204" pitchFamily="34" charset="0"/>
                <a:ea typeface="Verdana" panose="020B0604030504040204" pitchFamily="34" charset="0"/>
              </a:rPr>
              <a:t>kann am Rechtsleben als selbstständiger Träger von Rechten und Pflichten teilnehmen.</a:t>
            </a:r>
          </a:p>
          <a:p>
            <a:pPr marL="0" indent="0" algn="l">
              <a:buNone/>
            </a:pPr>
            <a:r>
              <a:rPr lang="de-DE" sz="1800" b="0" i="0" u="none" strike="noStrike" baseline="0" dirty="0">
                <a:latin typeface="Verdana" panose="020B0604030504040204" pitchFamily="34" charset="0"/>
                <a:ea typeface="Verdana" panose="020B0604030504040204" pitchFamily="34" charset="0"/>
              </a:rPr>
              <a:t>Die Rechtsfähigkeit stellt ihn auf eine Stufe mit einer natürlichen Person.</a:t>
            </a:r>
          </a:p>
          <a:p>
            <a:pPr marL="0" indent="0" algn="l">
              <a:buNone/>
            </a:pPr>
            <a:endParaRPr lang="de-DE" sz="1800" b="0" i="0" u="none" strike="noStrike" baseline="0" dirty="0">
              <a:latin typeface="Verdana" panose="020B0604030504040204" pitchFamily="34" charset="0"/>
              <a:ea typeface="Verdana" panose="020B0604030504040204" pitchFamily="34" charset="0"/>
            </a:endParaRPr>
          </a:p>
          <a:p>
            <a:pPr marL="0" indent="0" algn="l">
              <a:buNone/>
            </a:pPr>
            <a:r>
              <a:rPr lang="de-DE" sz="1800" b="1" u="sng" dirty="0">
                <a:latin typeface="Verdana" panose="020B0604030504040204" pitchFamily="34" charset="0"/>
                <a:ea typeface="Verdana" panose="020B0604030504040204" pitchFamily="34" charset="0"/>
              </a:rPr>
              <a:t>Der nicht rechtsfähige Verein </a:t>
            </a:r>
          </a:p>
          <a:p>
            <a:pPr marL="0" indent="0" algn="l">
              <a:buNone/>
            </a:pPr>
            <a:r>
              <a:rPr lang="de-DE" sz="1800" dirty="0">
                <a:latin typeface="Verdana" panose="020B0604030504040204" pitchFamily="34" charset="0"/>
                <a:ea typeface="Verdana" panose="020B0604030504040204" pitchFamily="34" charset="0"/>
              </a:rPr>
              <a:t>unterscheidet sich v</a:t>
            </a:r>
            <a:r>
              <a:rPr lang="de-DE" sz="1800" b="0" i="0" u="none" strike="noStrike" baseline="0" dirty="0">
                <a:latin typeface="Verdana" panose="020B0604030504040204" pitchFamily="34" charset="0"/>
                <a:ea typeface="Verdana" panose="020B0604030504040204" pitchFamily="34" charset="0"/>
              </a:rPr>
              <a:t>om e. V. vor allem durch die fehlende Rechtspersönlichkeit</a:t>
            </a:r>
            <a:br>
              <a:rPr lang="de-DE" sz="1800" dirty="0">
                <a:latin typeface="Verdana" panose="020B0604030504040204" pitchFamily="34" charset="0"/>
                <a:ea typeface="Verdana" panose="020B0604030504040204" pitchFamily="34" charset="0"/>
              </a:rPr>
            </a:br>
            <a:r>
              <a:rPr lang="de-DE" sz="1800" dirty="0">
                <a:latin typeface="Verdana" panose="020B0604030504040204" pitchFamily="34" charset="0"/>
                <a:ea typeface="Verdana" panose="020B0604030504040204" pitchFamily="34" charset="0"/>
              </a:rPr>
              <a:t>weitere </a:t>
            </a:r>
            <a:r>
              <a:rPr lang="de-DE" sz="1800" b="0" i="0" u="none" strike="noStrike" baseline="0" dirty="0">
                <a:latin typeface="Verdana" panose="020B0604030504040204" pitchFamily="34" charset="0"/>
                <a:ea typeface="Verdana" panose="020B0604030504040204" pitchFamily="34" charset="0"/>
              </a:rPr>
              <a:t>Unterschiede im Bereich der Haftung und der erleichterten Gründung</a:t>
            </a:r>
            <a:endParaRPr lang="de-DE"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32977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FE696996-7E5A-4107-349F-B27B87467DA1}"/>
              </a:ext>
            </a:extLst>
          </p:cNvPr>
          <p:cNvSpPr>
            <a:spLocks noGrp="1"/>
          </p:cNvSpPr>
          <p:nvPr>
            <p:ph type="title"/>
          </p:nvPr>
        </p:nvSpPr>
        <p:spPr/>
        <p:txBody>
          <a:bodyPr>
            <a:normAutofit fontScale="90000"/>
          </a:bodyPr>
          <a:lstStyle/>
          <a:p>
            <a:r>
              <a:rPr lang="de-DE" dirty="0">
                <a:latin typeface="Verdana" panose="020B0604030504040204" pitchFamily="34" charset="0"/>
                <a:ea typeface="Verdana" panose="020B0604030504040204" pitchFamily="34" charset="0"/>
              </a:rPr>
              <a:t>Wie setzt sich ein Verein zusammen?</a:t>
            </a:r>
          </a:p>
        </p:txBody>
      </p:sp>
      <p:sp>
        <p:nvSpPr>
          <p:cNvPr id="3" name="Inhaltsplatzhalter 2">
            <a:extLst>
              <a:ext uri="{FF2B5EF4-FFF2-40B4-BE49-F238E27FC236}">
                <a16:creationId xmlns:a16="http://schemas.microsoft.com/office/drawing/2014/main" id="{E7A6BD3D-1958-2F13-6531-8D347B74CCE4}"/>
              </a:ext>
            </a:extLst>
          </p:cNvPr>
          <p:cNvSpPr>
            <a:spLocks noGrp="1"/>
          </p:cNvSpPr>
          <p:nvPr>
            <p:ph idx="1"/>
          </p:nvPr>
        </p:nvSpPr>
        <p:spPr/>
        <p:txBody>
          <a:bodyPr/>
          <a:lstStyle/>
          <a:p>
            <a:pPr marL="0" indent="0">
              <a:buNone/>
            </a:pPr>
            <a:r>
              <a:rPr lang="de-DE" dirty="0">
                <a:latin typeface="Verdana" panose="020B0604030504040204" pitchFamily="34" charset="0"/>
                <a:ea typeface="Verdana" panose="020B0604030504040204" pitchFamily="34" charset="0"/>
              </a:rPr>
              <a:t>Notwendige Organe des Vereins: </a:t>
            </a:r>
          </a:p>
          <a:p>
            <a:pPr marL="0" indent="0">
              <a:buNone/>
            </a:pPr>
            <a:endParaRPr lang="de-DE" dirty="0">
              <a:latin typeface="Verdana" panose="020B0604030504040204" pitchFamily="34" charset="0"/>
              <a:ea typeface="Verdana" panose="020B0604030504040204" pitchFamily="34" charset="0"/>
            </a:endParaRPr>
          </a:p>
          <a:p>
            <a:r>
              <a:rPr lang="de-DE" dirty="0">
                <a:latin typeface="Verdana" panose="020B0604030504040204" pitchFamily="34" charset="0"/>
                <a:ea typeface="Verdana" panose="020B0604030504040204" pitchFamily="34" charset="0"/>
              </a:rPr>
              <a:t>Vorstand und </a:t>
            </a:r>
          </a:p>
          <a:p>
            <a:r>
              <a:rPr lang="de-DE" dirty="0">
                <a:latin typeface="Verdana" panose="020B0604030504040204" pitchFamily="34" charset="0"/>
                <a:ea typeface="Verdana" panose="020B0604030504040204" pitchFamily="34" charset="0"/>
              </a:rPr>
              <a:t>Mitgliederversammlung </a:t>
            </a:r>
          </a:p>
        </p:txBody>
      </p:sp>
    </p:spTree>
    <p:extLst>
      <p:ext uri="{BB962C8B-B14F-4D97-AF65-F5344CB8AC3E}">
        <p14:creationId xmlns:p14="http://schemas.microsoft.com/office/powerpoint/2010/main" val="31902544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1370</Words>
  <Application>Microsoft Office PowerPoint</Application>
  <PresentationFormat>Breitbild</PresentationFormat>
  <Paragraphs>155</Paragraphs>
  <Slides>19</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19</vt:i4>
      </vt:variant>
    </vt:vector>
  </HeadingPairs>
  <TitlesOfParts>
    <vt:vector size="26" baseType="lpstr">
      <vt:lpstr>Arial</vt:lpstr>
      <vt:lpstr>Avenir-Book</vt:lpstr>
      <vt:lpstr>Calibri</vt:lpstr>
      <vt:lpstr>Calibri Light</vt:lpstr>
      <vt:lpstr>CIDFont+F2</vt:lpstr>
      <vt:lpstr>Verdana</vt:lpstr>
      <vt:lpstr>Office</vt:lpstr>
      <vt:lpstr>Projekt:  Ein Förderverein für die ortsübergreifende  Minifeuerwehr Wettenberg </vt:lpstr>
      <vt:lpstr>Ein Förderverein für die ortsübergreifende  Minifeuerwehr Wettenberg</vt:lpstr>
      <vt:lpstr>Warum noch ein Feuerwehrverein?</vt:lpstr>
      <vt:lpstr>Warum noch ein Feuerwehrverein?</vt:lpstr>
      <vt:lpstr>Warum noch ein Feuerwehrverein?</vt:lpstr>
      <vt:lpstr> Wie gründet man einen Verein? </vt:lpstr>
      <vt:lpstr>Was ist ein Verein? Welche Formen gibt es?</vt:lpstr>
      <vt:lpstr>Welche Formen gibt es?</vt:lpstr>
      <vt:lpstr>Wie setzt sich ein Verein zusammen?</vt:lpstr>
      <vt:lpstr>Satzungsinhalt</vt:lpstr>
      <vt:lpstr>Wie läuft eine Gründung ab?</vt:lpstr>
      <vt:lpstr>Wie läuft eine Gründung ab?</vt:lpstr>
      <vt:lpstr>Gründungsprotokoll</vt:lpstr>
      <vt:lpstr>Anmeldung beim Amtsgericht</vt:lpstr>
      <vt:lpstr>Ablauf bei uns: </vt:lpstr>
      <vt:lpstr>Ablauf bei uns: </vt:lpstr>
      <vt:lpstr>Wo bekommt man Infos her? </vt:lpstr>
      <vt:lpstr>Ausblick/Fazit</vt:lpstr>
      <vt:lpstr>Ausblick/Fazit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Tobias Bittendorf</dc:creator>
  <cp:lastModifiedBy>julia trampisch</cp:lastModifiedBy>
  <cp:revision>11</cp:revision>
  <dcterms:created xsi:type="dcterms:W3CDTF">2022-10-29T12:15:59Z</dcterms:created>
  <dcterms:modified xsi:type="dcterms:W3CDTF">2022-10-31T14:00:55Z</dcterms:modified>
</cp:coreProperties>
</file>